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media/image2.jpeg" ContentType="image/jpeg"/>
  <Override PartName="/ppt/media/image3.jpeg" ContentType="image/jpeg"/>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b="def" i="def"/>
      <a:tcStyle>
        <a:tcBdr/>
        <a:fill>
          <a:solidFill>
            <a:srgbClr val="FFFFFF"/>
          </a:solidFill>
        </a:fill>
      </a:tcStyle>
    </a:band2H>
    <a:firstCo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FFFFFF"/>
          </a:solidFill>
        </a:fill>
      </a:tcStyle>
    </a:band2H>
    <a:firstCo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alpha val="20000"/>
            </a:scheme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alpha val="20000"/>
            </a:schemeClr>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12700" cap="flat">
              <a:solidFill>
                <a:schemeClr val="accent6"/>
              </a:solidFill>
              <a:prstDash val="solid"/>
              <a:round/>
            </a:ln>
          </a:top>
          <a:bottom>
            <a:ln w="12700" cap="flat">
              <a:solidFill>
                <a:schemeClr val="accent6"/>
              </a:solidFill>
              <a:prstDash val="solid"/>
              <a:round/>
            </a:ln>
          </a:bottom>
          <a:insideH>
            <a:ln w="12700" cap="flat">
              <a:noFill/>
              <a:miter lim="400000"/>
            </a:ln>
          </a:insideH>
          <a:insideV>
            <a:ln w="12700" cap="flat">
              <a:noFill/>
              <a:miter lim="400000"/>
            </a:ln>
          </a:insideV>
        </a:tcBdr>
        <a:fill>
          <a:noFill/>
        </a:fill>
      </a:tcStyle>
    </a:lastRow>
    <a:firstRow>
      <a:tcTxStyle b="on" i="off">
        <a:fontRef idx="minor">
          <a:srgbClr val="000000"/>
        </a:fontRef>
        <a:srgbClr val="000000"/>
      </a:tcTxStyle>
      <a:tcStyle>
        <a:tcBdr>
          <a:left>
            <a:ln w="12700" cap="flat">
              <a:noFill/>
              <a:miter lim="400000"/>
            </a:ln>
          </a:left>
          <a:right>
            <a:ln w="12700" cap="flat">
              <a:noFill/>
              <a:miter lim="400000"/>
            </a:ln>
          </a:right>
          <a:top>
            <a:ln w="12700" cap="flat">
              <a:solidFill>
                <a:schemeClr val="accent6"/>
              </a:solidFill>
              <a:prstDash val="solid"/>
              <a:round/>
            </a:ln>
          </a:top>
          <a:bottom>
            <a:ln w="12700" cap="flat">
              <a:solidFill>
                <a:schemeClr val="accent6"/>
              </a:solidFill>
              <a:prstDash val="solid"/>
              <a:round/>
            </a:ln>
          </a:bottom>
          <a:insideH>
            <a:ln w="12700" cap="flat">
              <a:noFill/>
              <a:miter lim="400000"/>
            </a:ln>
          </a:insideH>
          <a:insideV>
            <a:ln w="12700" cap="flat">
              <a:noFill/>
              <a:miter lim="400000"/>
            </a:ln>
          </a:insideV>
        </a:tcBdr>
        <a:fill>
          <a:no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s>

</file>

<file path=ppt/charts/_rels/chart1.xml.rels><?xml version="1.0" encoding="UTF-8" standalone="yes"?><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Relationships xmlns="http://schemas.openxmlformats.org/package/2006/relationships"><Relationship Id="rId1" Type="http://schemas.openxmlformats.org/officeDocument/2006/relationships/package" Target="../embeddings/Microsoft_Excel_Sheet8.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854062"/>
          <c:y val="0.0623484"/>
          <c:w val="0.885905"/>
          <c:h val="0.828512"/>
        </c:manualLayout>
      </c:layout>
      <c:scatterChart>
        <c:scatterStyle val="lineMarker"/>
        <c:varyColors val="0"/>
        <c:ser>
          <c:idx val="0"/>
          <c:order val="0"/>
          <c:tx>
            <c:strRef>
              <c:f>Sheet1!$B$1</c:f>
              <c:strCache>
                <c:ptCount val="1"/>
                <c:pt idx="0">
                  <c:v>impedance</c:v>
                </c:pt>
              </c:strCache>
            </c:strRef>
          </c:tx>
          <c:spPr>
            <a:noFill/>
            <a:ln w="34925" cap="flat">
              <a:solidFill>
                <a:srgbClr val="4A7EBB"/>
              </a:solidFill>
              <a:prstDash val="lgDash"/>
              <a:round/>
            </a:ln>
            <a:effectLst/>
          </c:spPr>
          <c:marker>
            <c:symbol val="none"/>
            <c:size val="5"/>
            <c:spPr>
              <a:solidFill>
                <a:srgbClr val="000000">
                  <a:alpha val="0"/>
                </a:srgbClr>
              </a:solidFill>
              <a:ln w="34925" cap="flat">
                <a:solidFill>
                  <a:srgbClr val="4A7EBB"/>
                </a:solidFill>
                <a:prstDash val="lgDash"/>
                <a:round/>
              </a:ln>
              <a:effectLst/>
            </c:spPr>
          </c:marker>
          <c:dLbls>
            <c:numFmt formatCode="0.###" sourceLinked="0"/>
            <c:txPr>
              <a:bodyPr/>
              <a:lstStyle/>
              <a:p>
                <a:pPr>
                  <a:defRPr b="0" i="0" strike="noStrike" sz="1000" u="none">
                    <a:solidFill>
                      <a:srgbClr val="000000"/>
                    </a:solidFill>
                    <a:latin typeface="Calibri"/>
                  </a:defRPr>
                </a:pPr>
              </a:p>
            </c:txPr>
            <c:dLblPos val="t"/>
            <c:showLegendKey val="0"/>
            <c:showVal val="0"/>
            <c:showCatName val="0"/>
            <c:showSerName val="0"/>
            <c:showPercent val="0"/>
            <c:showBubbleSize val="0"/>
            <c:showLeaderLines val="0"/>
          </c:dLbls>
          <c:xVal>
            <c:numRef>
              <c:f>Sheet1!$B$2:$B$33</c:f>
              <c:numCache>
                <c:ptCount val="31"/>
                <c:pt idx="0">
                  <c:v>180.000000</c:v>
                </c:pt>
                <c:pt idx="1">
                  <c:v>166.500000</c:v>
                </c:pt>
                <c:pt idx="2">
                  <c:v>155.700000</c:v>
                </c:pt>
                <c:pt idx="3">
                  <c:v>148.500000</c:v>
                </c:pt>
                <c:pt idx="4">
                  <c:v>143.100000</c:v>
                </c:pt>
                <c:pt idx="5">
                  <c:v>138.600000</c:v>
                </c:pt>
                <c:pt idx="6">
                  <c:v>134.100000</c:v>
                </c:pt>
                <c:pt idx="7">
                  <c:v>130.500000</c:v>
                </c:pt>
                <c:pt idx="8">
                  <c:v>126.900000</c:v>
                </c:pt>
                <c:pt idx="9">
                  <c:v>125.100000</c:v>
                </c:pt>
                <c:pt idx="10">
                  <c:v>121.500000</c:v>
                </c:pt>
                <c:pt idx="11">
                  <c:v>118.800000</c:v>
                </c:pt>
                <c:pt idx="12">
                  <c:v>113.400000</c:v>
                </c:pt>
                <c:pt idx="13">
                  <c:v>99.900000</c:v>
                </c:pt>
                <c:pt idx="14">
                  <c:v>95.400000</c:v>
                </c:pt>
                <c:pt idx="15">
                  <c:v>93.600000</c:v>
                </c:pt>
                <c:pt idx="16">
                  <c:v>90.900000</c:v>
                </c:pt>
                <c:pt idx="17">
                  <c:v>88.200000</c:v>
                </c:pt>
                <c:pt idx="18">
                  <c:v>86.400000</c:v>
                </c:pt>
                <c:pt idx="19">
                  <c:v>84.600000</c:v>
                </c:pt>
                <c:pt idx="20">
                  <c:v>81.000000</c:v>
                </c:pt>
                <c:pt idx="21">
                  <c:v>76.500000</c:v>
                </c:pt>
                <c:pt idx="22">
                  <c:v>70.200000</c:v>
                </c:pt>
                <c:pt idx="23">
                  <c:v>64.800000</c:v>
                </c:pt>
                <c:pt idx="24">
                  <c:v>59.400000</c:v>
                </c:pt>
                <c:pt idx="25">
                  <c:v>53.100000</c:v>
                </c:pt>
                <c:pt idx="26">
                  <c:v>47.700000</c:v>
                </c:pt>
                <c:pt idx="27">
                  <c:v>40.500000</c:v>
                </c:pt>
                <c:pt idx="28">
                  <c:v>31.500000</c:v>
                </c:pt>
                <c:pt idx="29">
                  <c:v>21.600000</c:v>
                </c:pt>
                <c:pt idx="30">
                  <c:v>0.000000</c:v>
                </c:pt>
              </c:numCache>
            </c:numRef>
          </c:xVal>
          <c:yVal>
            <c:numRef>
              <c:f>Sheet1!$C$2:$C$33</c:f>
              <c:numCache>
                <c:ptCount val="31"/>
                <c:pt idx="0">
                  <c:v>56.030000</c:v>
                </c:pt>
                <c:pt idx="1">
                  <c:v>58.790000</c:v>
                </c:pt>
                <c:pt idx="2">
                  <c:v>62.950000</c:v>
                </c:pt>
                <c:pt idx="3">
                  <c:v>66.780000</c:v>
                </c:pt>
                <c:pt idx="4">
                  <c:v>70.680000</c:v>
                </c:pt>
                <c:pt idx="5">
                  <c:v>74.450000</c:v>
                </c:pt>
                <c:pt idx="6">
                  <c:v>78.150000</c:v>
                </c:pt>
                <c:pt idx="7">
                  <c:v>80.310000</c:v>
                </c:pt>
                <c:pt idx="8">
                  <c:v>82.440000</c:v>
                </c:pt>
                <c:pt idx="9">
                  <c:v>82.930000</c:v>
                </c:pt>
                <c:pt idx="10">
                  <c:v>83.730000</c:v>
                </c:pt>
                <c:pt idx="11">
                  <c:v>80.420000</c:v>
                </c:pt>
                <c:pt idx="12">
                  <c:v>72.710000</c:v>
                </c:pt>
                <c:pt idx="13">
                  <c:v>61.950000</c:v>
                </c:pt>
                <c:pt idx="14">
                  <c:v>57.180000</c:v>
                </c:pt>
                <c:pt idx="15">
                  <c:v>54.100000</c:v>
                </c:pt>
                <c:pt idx="16">
                  <c:v>51.810000</c:v>
                </c:pt>
                <c:pt idx="17">
                  <c:v>48.660000</c:v>
                </c:pt>
                <c:pt idx="18">
                  <c:v>46.790000</c:v>
                </c:pt>
                <c:pt idx="19">
                  <c:v>43.500000</c:v>
                </c:pt>
                <c:pt idx="20">
                  <c:v>40.500000</c:v>
                </c:pt>
                <c:pt idx="21">
                  <c:v>36.560000</c:v>
                </c:pt>
                <c:pt idx="22">
                  <c:v>31.370000</c:v>
                </c:pt>
                <c:pt idx="23">
                  <c:v>27.780000</c:v>
                </c:pt>
                <c:pt idx="24">
                  <c:v>24.780000</c:v>
                </c:pt>
                <c:pt idx="25">
                  <c:v>22.340000</c:v>
                </c:pt>
                <c:pt idx="26">
                  <c:v>20.310000</c:v>
                </c:pt>
                <c:pt idx="27">
                  <c:v>18.440000</c:v>
                </c:pt>
                <c:pt idx="28">
                  <c:v>16.700000</c:v>
                </c:pt>
                <c:pt idx="29">
                  <c:v>14.660000</c:v>
                </c:pt>
                <c:pt idx="30">
                  <c:v>12.370000</c:v>
                </c:pt>
              </c:numCache>
            </c:numRef>
          </c:yVal>
          <c:smooth val="0"/>
        </c:ser>
        <c:axId val="2094734552"/>
        <c:axId val="2094734553"/>
      </c:scatterChart>
      <c:valAx>
        <c:axId val="2094734552"/>
        <c:scaling>
          <c:orientation val="minMax"/>
        </c:scaling>
        <c:delete val="0"/>
        <c:axPos val="b"/>
        <c:minorGridlines>
          <c:spPr>
            <a:ln w="12700" cap="flat">
              <a:solidFill>
                <a:srgbClr val="BABABA"/>
              </a:solidFill>
              <a:prstDash val="dash"/>
              <a:round/>
            </a:ln>
          </c:spPr>
        </c:minorGridlines>
        <c:numFmt formatCode="0.###" sourceLinked="0"/>
        <c:majorTickMark val="out"/>
        <c:minorTickMark val="none"/>
        <c:tickLblPos val="nextTo"/>
        <c:spPr>
          <a:ln w="12700" cap="flat">
            <a:solidFill>
              <a:srgbClr val="888888"/>
            </a:solidFill>
            <a:prstDash val="solid"/>
            <a:round/>
          </a:ln>
        </c:spPr>
        <c:txPr>
          <a:bodyPr rot="0"/>
          <a:lstStyle/>
          <a:p>
            <a:pPr>
              <a:defRPr b="0" i="0" strike="noStrike" sz="2400" u="none">
                <a:solidFill>
                  <a:srgbClr val="000000"/>
                </a:solidFill>
                <a:latin typeface="Times New Roman"/>
              </a:defRPr>
            </a:pPr>
          </a:p>
        </c:txPr>
        <c:crossAx val="2094734553"/>
        <c:crosses val="autoZero"/>
        <c:crossBetween val="between"/>
        <c:majorUnit val="45"/>
        <c:minorUnit val="22.5"/>
      </c:valAx>
      <c:valAx>
        <c:axId val="2094734553"/>
        <c:scaling>
          <c:orientation val="minMax"/>
        </c:scaling>
        <c:delete val="0"/>
        <c:axPos val="l"/>
        <c:minorGridlines>
          <c:spPr>
            <a:ln w="12700" cap="flat">
              <a:solidFill>
                <a:srgbClr val="BABABA"/>
              </a:solidFill>
              <a:prstDash val="dash"/>
              <a:round/>
            </a:ln>
          </c:spPr>
        </c:minorGridlines>
        <c:numFmt formatCode="0.###" sourceLinked="0"/>
        <c:majorTickMark val="out"/>
        <c:minorTickMark val="none"/>
        <c:tickLblPos val="nextTo"/>
        <c:spPr>
          <a:ln w="12700" cap="flat">
            <a:solidFill>
              <a:srgbClr val="888888"/>
            </a:solidFill>
            <a:prstDash val="solid"/>
            <a:round/>
          </a:ln>
        </c:spPr>
        <c:txPr>
          <a:bodyPr rot="0"/>
          <a:lstStyle/>
          <a:p>
            <a:pPr>
              <a:defRPr b="0" i="0" strike="noStrike" sz="2000" u="none">
                <a:solidFill>
                  <a:srgbClr val="000000"/>
                </a:solidFill>
                <a:latin typeface="Times New Roman"/>
              </a:defRPr>
            </a:pPr>
          </a:p>
        </c:txPr>
        <c:crossAx val="2094734552"/>
        <c:crosses val="autoZero"/>
        <c:crossBetween val="between"/>
        <c:majorUnit val="22.5"/>
        <c:minorUnit val="11.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71023"/>
          <c:y val="0.0626156"/>
          <c:w val="0.900592"/>
          <c:h val="0.827831"/>
        </c:manualLayout>
      </c:layout>
      <c:scatterChart>
        <c:scatterStyle val="lineMarker"/>
        <c:varyColors val="0"/>
        <c:ser>
          <c:idx val="0"/>
          <c:order val="0"/>
          <c:tx>
            <c:strRef>
              <c:f>Sheet1!$A$2</c:f>
              <c:strCache>
                <c:ptCount val="1"/>
                <c:pt idx="0">
                  <c:v>current</c:v>
                </c:pt>
              </c:strCache>
            </c:strRef>
          </c:tx>
          <c:spPr>
            <a:noFill/>
            <a:ln w="34925" cap="flat">
              <a:solidFill>
                <a:srgbClr val="4A7EBB"/>
              </a:solidFill>
              <a:prstDash val="lgDash"/>
              <a:round/>
            </a:ln>
            <a:effectLst/>
          </c:spPr>
          <c:marker>
            <c:symbol val="none"/>
            <c:size val="5"/>
            <c:spPr>
              <a:solidFill>
                <a:srgbClr val="000000">
                  <a:alpha val="0"/>
                </a:srgbClr>
              </a:solidFill>
              <a:ln w="34925" cap="flat">
                <a:solidFill>
                  <a:srgbClr val="4A7EBB"/>
                </a:solidFill>
                <a:prstDash val="lgDash"/>
                <a:round/>
              </a:ln>
              <a:effectLst/>
            </c:spPr>
          </c:marker>
          <c:dLbls>
            <c:numFmt formatCode="0.##" sourceLinked="0"/>
            <c:txPr>
              <a:bodyPr/>
              <a:lstStyle/>
              <a:p>
                <a:pPr>
                  <a:defRPr b="0" i="0" strike="noStrike" sz="1000" u="none">
                    <a:solidFill>
                      <a:srgbClr val="000000"/>
                    </a:solidFill>
                    <a:latin typeface="Calibri"/>
                  </a:defRPr>
                </a:pPr>
              </a:p>
            </c:txPr>
            <c:dLblPos val="t"/>
            <c:showLegendKey val="0"/>
            <c:showVal val="0"/>
            <c:showCatName val="0"/>
            <c:showSerName val="0"/>
            <c:showPercent val="0"/>
            <c:showBubbleSize val="0"/>
            <c:showLeaderLines val="0"/>
          </c:dLbls>
          <c:xVal>
            <c:numRef>
              <c:f>Sheet1!$B$2:$AF$2</c:f>
              <c:numCache>
                <c:ptCount val="31"/>
                <c:pt idx="0">
                  <c:v>180.000000</c:v>
                </c:pt>
                <c:pt idx="1">
                  <c:v>166.500000</c:v>
                </c:pt>
                <c:pt idx="2">
                  <c:v>155.700000</c:v>
                </c:pt>
                <c:pt idx="3">
                  <c:v>148.500000</c:v>
                </c:pt>
                <c:pt idx="4">
                  <c:v>143.100000</c:v>
                </c:pt>
                <c:pt idx="5">
                  <c:v>138.600000</c:v>
                </c:pt>
                <c:pt idx="6">
                  <c:v>134.100000</c:v>
                </c:pt>
                <c:pt idx="7">
                  <c:v>130.500000</c:v>
                </c:pt>
                <c:pt idx="8">
                  <c:v>126.900000</c:v>
                </c:pt>
                <c:pt idx="9">
                  <c:v>125.100000</c:v>
                </c:pt>
                <c:pt idx="10">
                  <c:v>121.500000</c:v>
                </c:pt>
                <c:pt idx="11">
                  <c:v>118.800000</c:v>
                </c:pt>
                <c:pt idx="12">
                  <c:v>113.400000</c:v>
                </c:pt>
                <c:pt idx="13">
                  <c:v>99.900000</c:v>
                </c:pt>
                <c:pt idx="14">
                  <c:v>95.400000</c:v>
                </c:pt>
                <c:pt idx="15">
                  <c:v>93.600000</c:v>
                </c:pt>
                <c:pt idx="16">
                  <c:v>90.900000</c:v>
                </c:pt>
                <c:pt idx="17">
                  <c:v>88.200000</c:v>
                </c:pt>
                <c:pt idx="18">
                  <c:v>86.400000</c:v>
                </c:pt>
                <c:pt idx="19">
                  <c:v>84.600000</c:v>
                </c:pt>
                <c:pt idx="20">
                  <c:v>81.000000</c:v>
                </c:pt>
                <c:pt idx="21">
                  <c:v>76.500000</c:v>
                </c:pt>
                <c:pt idx="22">
                  <c:v>70.200000</c:v>
                </c:pt>
                <c:pt idx="23">
                  <c:v>64.800000</c:v>
                </c:pt>
                <c:pt idx="24">
                  <c:v>59.400000</c:v>
                </c:pt>
                <c:pt idx="25">
                  <c:v>53.100000</c:v>
                </c:pt>
                <c:pt idx="26">
                  <c:v>47.700000</c:v>
                </c:pt>
                <c:pt idx="27">
                  <c:v>40.500000</c:v>
                </c:pt>
                <c:pt idx="28">
                  <c:v>31.500000</c:v>
                </c:pt>
                <c:pt idx="29">
                  <c:v>21.600000</c:v>
                </c:pt>
                <c:pt idx="30">
                  <c:v>0.000000</c:v>
                </c:pt>
              </c:numCache>
            </c:numRef>
          </c:xVal>
          <c:yVal>
            <c:numRef>
              <c:f>Sheet1!$B$3:$AF$3</c:f>
              <c:numCache>
                <c:ptCount val="31"/>
                <c:pt idx="0">
                  <c:v>49.570000</c:v>
                </c:pt>
                <c:pt idx="1">
                  <c:v>47.080000</c:v>
                </c:pt>
                <c:pt idx="2">
                  <c:v>45.800000</c:v>
                </c:pt>
                <c:pt idx="3">
                  <c:v>44.120000</c:v>
                </c:pt>
                <c:pt idx="4">
                  <c:v>42.020000</c:v>
                </c:pt>
                <c:pt idx="5">
                  <c:v>39.540000</c:v>
                </c:pt>
                <c:pt idx="6">
                  <c:v>36.740000</c:v>
                </c:pt>
                <c:pt idx="7">
                  <c:v>33.940000</c:v>
                </c:pt>
                <c:pt idx="8">
                  <c:v>30.770000</c:v>
                </c:pt>
                <c:pt idx="9">
                  <c:v>27.800000</c:v>
                </c:pt>
                <c:pt idx="10">
                  <c:v>25.130000</c:v>
                </c:pt>
                <c:pt idx="11">
                  <c:v>24.240000</c:v>
                </c:pt>
                <c:pt idx="12">
                  <c:v>73.930000</c:v>
                </c:pt>
                <c:pt idx="13">
                  <c:v>41.090000</c:v>
                </c:pt>
                <c:pt idx="14">
                  <c:v>43.920000</c:v>
                </c:pt>
                <c:pt idx="15">
                  <c:v>45.530000</c:v>
                </c:pt>
                <c:pt idx="16">
                  <c:v>46.560000</c:v>
                </c:pt>
                <c:pt idx="17">
                  <c:v>47.580000</c:v>
                </c:pt>
                <c:pt idx="18">
                  <c:v>48.060000</c:v>
                </c:pt>
                <c:pt idx="19">
                  <c:v>48.890000</c:v>
                </c:pt>
                <c:pt idx="20">
                  <c:v>49.480000</c:v>
                </c:pt>
                <c:pt idx="21">
                  <c:v>50.180000</c:v>
                </c:pt>
                <c:pt idx="22">
                  <c:v>50.650000</c:v>
                </c:pt>
                <c:pt idx="23">
                  <c:v>50.900000</c:v>
                </c:pt>
                <c:pt idx="24">
                  <c:v>51.030000</c:v>
                </c:pt>
                <c:pt idx="25">
                  <c:v>51.080000</c:v>
                </c:pt>
                <c:pt idx="26">
                  <c:v>51.100000</c:v>
                </c:pt>
                <c:pt idx="27">
                  <c:v>51.120000</c:v>
                </c:pt>
                <c:pt idx="28">
                  <c:v>51.080000</c:v>
                </c:pt>
                <c:pt idx="29">
                  <c:v>51.040000</c:v>
                </c:pt>
                <c:pt idx="30">
                  <c:v>51.000000</c:v>
                </c:pt>
              </c:numCache>
            </c:numRef>
          </c:yVal>
          <c:smooth val="0"/>
        </c:ser>
        <c:axId val="2094734552"/>
        <c:axId val="2094734553"/>
      </c:scatterChart>
      <c:valAx>
        <c:axId val="2094734552"/>
        <c:scaling>
          <c:orientation val="minMax"/>
        </c:scaling>
        <c:delete val="0"/>
        <c:axPos val="b"/>
        <c:minorGridlines>
          <c:spPr>
            <a:ln w="12700" cap="flat">
              <a:solidFill>
                <a:srgbClr val="BABABA"/>
              </a:solidFill>
              <a:prstDash val="dash"/>
              <a:round/>
            </a:ln>
          </c:spPr>
        </c:minorGridlines>
        <c:numFmt formatCode="0.###" sourceLinked="0"/>
        <c:majorTickMark val="out"/>
        <c:minorTickMark val="none"/>
        <c:tickLblPos val="nextTo"/>
        <c:spPr>
          <a:ln w="12700" cap="flat">
            <a:solidFill>
              <a:srgbClr val="888888"/>
            </a:solidFill>
            <a:prstDash val="solid"/>
            <a:round/>
          </a:ln>
        </c:spPr>
        <c:txPr>
          <a:bodyPr rot="0"/>
          <a:lstStyle/>
          <a:p>
            <a:pPr>
              <a:defRPr b="0" i="0" strike="noStrike" sz="2400" u="none">
                <a:solidFill>
                  <a:srgbClr val="000000"/>
                </a:solidFill>
                <a:latin typeface="Times New Roman"/>
              </a:defRPr>
            </a:pPr>
          </a:p>
        </c:txPr>
        <c:crossAx val="2094734553"/>
        <c:crosses val="autoZero"/>
        <c:crossBetween val="between"/>
        <c:majorUnit val="45"/>
        <c:minorUnit val="22.5"/>
      </c:valAx>
      <c:valAx>
        <c:axId val="2094734553"/>
        <c:scaling>
          <c:orientation val="minMax"/>
        </c:scaling>
        <c:delete val="0"/>
        <c:axPos val="l"/>
        <c:minorGridlines>
          <c:spPr>
            <a:ln w="12700" cap="flat">
              <a:solidFill>
                <a:srgbClr val="BABABA"/>
              </a:solidFill>
              <a:prstDash val="dash"/>
              <a:round/>
            </a:ln>
          </c:spPr>
        </c:minorGridlines>
        <c:numFmt formatCode="0.##" sourceLinked="0"/>
        <c:majorTickMark val="out"/>
        <c:minorTickMark val="none"/>
        <c:tickLblPos val="nextTo"/>
        <c:spPr>
          <a:ln w="12700" cap="flat">
            <a:solidFill>
              <a:srgbClr val="888888"/>
            </a:solidFill>
            <a:prstDash val="solid"/>
            <a:round/>
          </a:ln>
        </c:spPr>
        <c:txPr>
          <a:bodyPr rot="0"/>
          <a:lstStyle/>
          <a:p>
            <a:pPr>
              <a:defRPr b="0" i="0" strike="noStrike" sz="2400" u="none">
                <a:solidFill>
                  <a:srgbClr val="000000"/>
                </a:solidFill>
                <a:latin typeface="Times New Roman"/>
              </a:defRPr>
            </a:pPr>
          </a:p>
        </c:txPr>
        <c:crossAx val="2094734552"/>
        <c:crosses val="autoZero"/>
        <c:crossBetween val="between"/>
        <c:majorUnit val="20"/>
        <c:minorUnit val="10"/>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25441"/>
          <c:y val="0.0522334"/>
          <c:w val="0.850452"/>
          <c:h val="0.854561"/>
        </c:manualLayout>
      </c:layout>
      <c:scatterChart>
        <c:scatterStyle val="lineMarker"/>
        <c:varyColors val="0"/>
        <c:ser>
          <c:idx val="0"/>
          <c:order val="0"/>
          <c:tx>
            <c:strRef>
              <c:f>Sheet1!$B$1</c:f>
              <c:strCache>
                <c:ptCount val="1"/>
                <c:pt idx="0">
                  <c:v>active power</c:v>
                </c:pt>
              </c:strCache>
            </c:strRef>
          </c:tx>
          <c:spPr>
            <a:noFill/>
            <a:ln w="34925" cap="flat">
              <a:solidFill>
                <a:srgbClr val="4A7EBB"/>
              </a:solidFill>
              <a:prstDash val="lgDash"/>
              <a:round/>
            </a:ln>
            <a:effectLst/>
          </c:spPr>
          <c:marker>
            <c:symbol val="none"/>
            <c:size val="5"/>
            <c:spPr>
              <a:solidFill>
                <a:srgbClr val="000000">
                  <a:alpha val="0"/>
                </a:srgbClr>
              </a:solidFill>
              <a:ln w="34925" cap="flat">
                <a:solidFill>
                  <a:srgbClr val="4A7EBB"/>
                </a:solidFill>
                <a:prstDash val="lgDash"/>
                <a:round/>
              </a:ln>
              <a:effectLst/>
            </c:spPr>
          </c:marker>
          <c:dLbls>
            <c:numFmt formatCode="0" sourceLinked="0"/>
            <c:txPr>
              <a:bodyPr/>
              <a:lstStyle/>
              <a:p>
                <a:pPr>
                  <a:defRPr b="0" i="0" strike="noStrike" sz="1000" u="none">
                    <a:solidFill>
                      <a:srgbClr val="000000"/>
                    </a:solidFill>
                    <a:latin typeface="Calibri"/>
                  </a:defRPr>
                </a:pPr>
              </a:p>
            </c:txPr>
            <c:dLblPos val="t"/>
            <c:showLegendKey val="0"/>
            <c:showVal val="0"/>
            <c:showCatName val="0"/>
            <c:showSerName val="0"/>
            <c:showPercent val="0"/>
            <c:showBubbleSize val="0"/>
            <c:showLeaderLines val="0"/>
          </c:dLbls>
          <c:xVal>
            <c:numRef>
              <c:f>Sheet1!$B$2:$B$33</c:f>
              <c:numCache>
                <c:ptCount val="31"/>
                <c:pt idx="0">
                  <c:v>180.000000</c:v>
                </c:pt>
                <c:pt idx="1">
                  <c:v>166.500000</c:v>
                </c:pt>
                <c:pt idx="2">
                  <c:v>155.700000</c:v>
                </c:pt>
                <c:pt idx="3">
                  <c:v>148.500000</c:v>
                </c:pt>
                <c:pt idx="4">
                  <c:v>143.100000</c:v>
                </c:pt>
                <c:pt idx="5">
                  <c:v>138.600000</c:v>
                </c:pt>
                <c:pt idx="6">
                  <c:v>134.100000</c:v>
                </c:pt>
                <c:pt idx="7">
                  <c:v>130.500000</c:v>
                </c:pt>
                <c:pt idx="8">
                  <c:v>126.900000</c:v>
                </c:pt>
                <c:pt idx="9">
                  <c:v>125.100000</c:v>
                </c:pt>
                <c:pt idx="10">
                  <c:v>121.500000</c:v>
                </c:pt>
                <c:pt idx="11">
                  <c:v>118.800000</c:v>
                </c:pt>
                <c:pt idx="12">
                  <c:v>113.400000</c:v>
                </c:pt>
                <c:pt idx="13">
                  <c:v>99.900000</c:v>
                </c:pt>
                <c:pt idx="14">
                  <c:v>95.400000</c:v>
                </c:pt>
                <c:pt idx="15">
                  <c:v>93.600000</c:v>
                </c:pt>
                <c:pt idx="16">
                  <c:v>90.900000</c:v>
                </c:pt>
                <c:pt idx="17">
                  <c:v>88.200000</c:v>
                </c:pt>
                <c:pt idx="18">
                  <c:v>86.400000</c:v>
                </c:pt>
                <c:pt idx="19">
                  <c:v>84.600000</c:v>
                </c:pt>
                <c:pt idx="20">
                  <c:v>81.000000</c:v>
                </c:pt>
                <c:pt idx="21">
                  <c:v>76.500000</c:v>
                </c:pt>
                <c:pt idx="22">
                  <c:v>70.200000</c:v>
                </c:pt>
                <c:pt idx="23">
                  <c:v>64.800000</c:v>
                </c:pt>
                <c:pt idx="24">
                  <c:v>59.400000</c:v>
                </c:pt>
                <c:pt idx="25">
                  <c:v>53.100000</c:v>
                </c:pt>
                <c:pt idx="26">
                  <c:v>47.700000</c:v>
                </c:pt>
                <c:pt idx="27">
                  <c:v>40.500000</c:v>
                </c:pt>
                <c:pt idx="28">
                  <c:v>31.500000</c:v>
                </c:pt>
                <c:pt idx="29">
                  <c:v>21.600000</c:v>
                </c:pt>
                <c:pt idx="30">
                  <c:v>0.000000</c:v>
                </c:pt>
              </c:numCache>
            </c:numRef>
          </c:xVal>
          <c:yVal>
            <c:numRef>
              <c:f>Sheet1!$C$2:$C$33</c:f>
              <c:numCache>
                <c:ptCount val="31"/>
                <c:pt idx="0">
                  <c:v>2889300.000000</c:v>
                </c:pt>
                <c:pt idx="1">
                  <c:v>2607300.000000</c:v>
                </c:pt>
                <c:pt idx="2">
                  <c:v>2460900.000000</c:v>
                </c:pt>
                <c:pt idx="3">
                  <c:v>2289000.000000</c:v>
                </c:pt>
                <c:pt idx="4">
                  <c:v>2096100.000000</c:v>
                </c:pt>
                <c:pt idx="5">
                  <c:v>1833900.000000</c:v>
                </c:pt>
                <c:pt idx="6">
                  <c:v>1572300.000000</c:v>
                </c:pt>
                <c:pt idx="7">
                  <c:v>1342800.000000</c:v>
                </c:pt>
                <c:pt idx="8">
                  <c:v>1099320.000000</c:v>
                </c:pt>
                <c:pt idx="9">
                  <c:v>933900.000000</c:v>
                </c:pt>
                <c:pt idx="10">
                  <c:v>725400.000000</c:v>
                </c:pt>
                <c:pt idx="11">
                  <c:v>615900.000000</c:v>
                </c:pt>
                <c:pt idx="12">
                  <c:v>1102800.000000</c:v>
                </c:pt>
                <c:pt idx="13">
                  <c:v>1952100.000000</c:v>
                </c:pt>
                <c:pt idx="14">
                  <c:v>2256300.000000</c:v>
                </c:pt>
                <c:pt idx="15">
                  <c:v>2427600.000000</c:v>
                </c:pt>
                <c:pt idx="16">
                  <c:v>2547900.000000</c:v>
                </c:pt>
                <c:pt idx="17">
                  <c:v>2661600.000000</c:v>
                </c:pt>
                <c:pt idx="18">
                  <c:v>2714400.000000</c:v>
                </c:pt>
                <c:pt idx="19">
                  <c:v>2811000.000000</c:v>
                </c:pt>
                <c:pt idx="20">
                  <c:v>2880000.000000</c:v>
                </c:pt>
                <c:pt idx="21">
                  <c:v>2962200.000000</c:v>
                </c:pt>
                <c:pt idx="22">
                  <c:v>3030000.000000</c:v>
                </c:pt>
                <c:pt idx="23">
                  <c:v>3039000.000000</c:v>
                </c:pt>
                <c:pt idx="24">
                  <c:v>3054000.000000</c:v>
                </c:pt>
                <c:pt idx="25">
                  <c:v>3084000.000000</c:v>
                </c:pt>
                <c:pt idx="26">
                  <c:v>3066000.000000</c:v>
                </c:pt>
                <c:pt idx="27">
                  <c:v>3066000.000000</c:v>
                </c:pt>
                <c:pt idx="28">
                  <c:v>3066000.000000</c:v>
                </c:pt>
                <c:pt idx="29">
                  <c:v>3057000.000000</c:v>
                </c:pt>
                <c:pt idx="30">
                  <c:v>3057000.000000</c:v>
                </c:pt>
              </c:numCache>
            </c:numRef>
          </c:yVal>
          <c:smooth val="0"/>
        </c:ser>
        <c:axId val="2094734552"/>
        <c:axId val="2094734553"/>
      </c:scatterChart>
      <c:valAx>
        <c:axId val="2094734552"/>
        <c:scaling>
          <c:orientation val="minMax"/>
        </c:scaling>
        <c:delete val="0"/>
        <c:axPos val="b"/>
        <c:minorGridlines>
          <c:spPr>
            <a:ln w="12700" cap="flat">
              <a:solidFill>
                <a:srgbClr val="BABABA"/>
              </a:solidFill>
              <a:prstDash val="dash"/>
              <a:round/>
            </a:ln>
          </c:spPr>
        </c:minorGridlines>
        <c:numFmt formatCode="0.###" sourceLinked="0"/>
        <c:majorTickMark val="out"/>
        <c:minorTickMark val="none"/>
        <c:tickLblPos val="nextTo"/>
        <c:spPr>
          <a:ln w="12700" cap="flat">
            <a:solidFill>
              <a:srgbClr val="888888"/>
            </a:solidFill>
            <a:prstDash val="solid"/>
            <a:round/>
          </a:ln>
        </c:spPr>
        <c:txPr>
          <a:bodyPr rot="0"/>
          <a:lstStyle/>
          <a:p>
            <a:pPr>
              <a:defRPr b="0" i="0" strike="noStrike" sz="2000" u="none">
                <a:solidFill>
                  <a:srgbClr val="000000"/>
                </a:solidFill>
                <a:latin typeface="Times New Roman"/>
              </a:defRPr>
            </a:pPr>
          </a:p>
        </c:txPr>
        <c:crossAx val="2094734553"/>
        <c:crosses val="autoZero"/>
        <c:crossBetween val="between"/>
        <c:majorUnit val="45"/>
        <c:minorUnit val="22.5"/>
      </c:valAx>
      <c:valAx>
        <c:axId val="2094734553"/>
        <c:scaling>
          <c:orientation val="minMax"/>
        </c:scaling>
        <c:delete val="0"/>
        <c:axPos val="l"/>
        <c:minorGridlines>
          <c:spPr>
            <a:ln w="12700" cap="flat">
              <a:solidFill>
                <a:srgbClr val="BABABA"/>
              </a:solidFill>
              <a:prstDash val="dash"/>
              <a:round/>
            </a:ln>
          </c:spPr>
        </c:minorGridlines>
        <c:numFmt formatCode="0.00E+00" sourceLinked="0"/>
        <c:majorTickMark val="out"/>
        <c:minorTickMark val="none"/>
        <c:tickLblPos val="nextTo"/>
        <c:spPr>
          <a:ln w="12700" cap="flat">
            <a:solidFill>
              <a:srgbClr val="888888"/>
            </a:solidFill>
            <a:prstDash val="solid"/>
            <a:round/>
          </a:ln>
        </c:spPr>
        <c:txPr>
          <a:bodyPr rot="0"/>
          <a:lstStyle/>
          <a:p>
            <a:pPr>
              <a:defRPr b="0" i="0" strike="noStrike" sz="1600" u="none">
                <a:solidFill>
                  <a:srgbClr val="000000"/>
                </a:solidFill>
                <a:latin typeface="Times New Roman"/>
              </a:defRPr>
            </a:pPr>
          </a:p>
        </c:txPr>
        <c:crossAx val="2094734552"/>
        <c:crosses val="autoZero"/>
        <c:crossBetween val="between"/>
        <c:majorUnit val="1e+06"/>
        <c:minorUnit val="500000"/>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35779"/>
          <c:y val="0.0530903"/>
          <c:w val="0.840736"/>
          <c:h val="0.85238"/>
        </c:manualLayout>
      </c:layout>
      <c:scatterChart>
        <c:scatterStyle val="lineMarker"/>
        <c:varyColors val="0"/>
        <c:ser>
          <c:idx val="0"/>
          <c:order val="0"/>
          <c:tx>
            <c:strRef>
              <c:f>Sheet1!$B$1</c:f>
              <c:strCache>
                <c:ptCount val="1"/>
                <c:pt idx="0">
                  <c:v>reactive power</c:v>
                </c:pt>
              </c:strCache>
            </c:strRef>
          </c:tx>
          <c:spPr>
            <a:noFill/>
            <a:ln w="34925" cap="flat">
              <a:solidFill>
                <a:srgbClr val="4A7EBB"/>
              </a:solidFill>
              <a:prstDash val="lgDash"/>
              <a:round/>
            </a:ln>
            <a:effectLst/>
          </c:spPr>
          <c:marker>
            <c:symbol val="none"/>
            <c:size val="5"/>
            <c:spPr>
              <a:solidFill>
                <a:srgbClr val="000000">
                  <a:alpha val="0"/>
                </a:srgbClr>
              </a:solidFill>
              <a:ln w="34925" cap="flat">
                <a:solidFill>
                  <a:srgbClr val="4A7EBB"/>
                </a:solidFill>
                <a:prstDash val="lgDash"/>
                <a:round/>
              </a:ln>
              <a:effectLst/>
            </c:spPr>
          </c:marker>
          <c:dLbls>
            <c:numFmt formatCode="0" sourceLinked="0"/>
            <c:txPr>
              <a:bodyPr/>
              <a:lstStyle/>
              <a:p>
                <a:pPr>
                  <a:defRPr b="0" i="0" strike="noStrike" sz="1000" u="none">
                    <a:solidFill>
                      <a:srgbClr val="000000"/>
                    </a:solidFill>
                    <a:latin typeface="Calibri"/>
                  </a:defRPr>
                </a:pPr>
              </a:p>
            </c:txPr>
            <c:dLblPos val="t"/>
            <c:showLegendKey val="0"/>
            <c:showVal val="0"/>
            <c:showCatName val="0"/>
            <c:showSerName val="0"/>
            <c:showPercent val="0"/>
            <c:showBubbleSize val="0"/>
            <c:showLeaderLines val="0"/>
          </c:dLbls>
          <c:xVal>
            <c:numRef>
              <c:f>Sheet1!$B$2:$B$32</c:f>
              <c:numCache>
                <c:ptCount val="31"/>
                <c:pt idx="0">
                  <c:v>180.000000</c:v>
                </c:pt>
                <c:pt idx="1">
                  <c:v>166.500000</c:v>
                </c:pt>
                <c:pt idx="2">
                  <c:v>155.700000</c:v>
                </c:pt>
                <c:pt idx="3">
                  <c:v>148.500000</c:v>
                </c:pt>
                <c:pt idx="4">
                  <c:v>143.100000</c:v>
                </c:pt>
                <c:pt idx="5">
                  <c:v>138.600000</c:v>
                </c:pt>
                <c:pt idx="6">
                  <c:v>134.100000</c:v>
                </c:pt>
                <c:pt idx="7">
                  <c:v>130.500000</c:v>
                </c:pt>
                <c:pt idx="8">
                  <c:v>126.900000</c:v>
                </c:pt>
                <c:pt idx="9">
                  <c:v>125.100000</c:v>
                </c:pt>
                <c:pt idx="10">
                  <c:v>121.500000</c:v>
                </c:pt>
                <c:pt idx="11">
                  <c:v>118.800000</c:v>
                </c:pt>
                <c:pt idx="12">
                  <c:v>113.400000</c:v>
                </c:pt>
                <c:pt idx="13">
                  <c:v>99.900000</c:v>
                </c:pt>
                <c:pt idx="14">
                  <c:v>95.400000</c:v>
                </c:pt>
                <c:pt idx="15">
                  <c:v>93.600000</c:v>
                </c:pt>
                <c:pt idx="16">
                  <c:v>90.900000</c:v>
                </c:pt>
                <c:pt idx="17">
                  <c:v>88.200000</c:v>
                </c:pt>
                <c:pt idx="18">
                  <c:v>86.400000</c:v>
                </c:pt>
                <c:pt idx="19">
                  <c:v>84.600000</c:v>
                </c:pt>
                <c:pt idx="20">
                  <c:v>81.000000</c:v>
                </c:pt>
                <c:pt idx="21">
                  <c:v>76.500000</c:v>
                </c:pt>
                <c:pt idx="22">
                  <c:v>70.200000</c:v>
                </c:pt>
                <c:pt idx="23">
                  <c:v>64.800000</c:v>
                </c:pt>
                <c:pt idx="24">
                  <c:v>59.400000</c:v>
                </c:pt>
                <c:pt idx="25">
                  <c:v>53.100000</c:v>
                </c:pt>
                <c:pt idx="26">
                  <c:v>47.700000</c:v>
                </c:pt>
                <c:pt idx="27">
                  <c:v>40.500000</c:v>
                </c:pt>
                <c:pt idx="28">
                  <c:v>31.500000</c:v>
                </c:pt>
                <c:pt idx="29">
                  <c:v>21.600000</c:v>
                </c:pt>
                <c:pt idx="30">
                  <c:v>0.000000</c:v>
                </c:pt>
              </c:numCache>
            </c:numRef>
          </c:xVal>
          <c:yVal>
            <c:numRef>
              <c:f>Sheet1!$C$2:$C$32</c:f>
              <c:numCache>
                <c:ptCount val="31"/>
                <c:pt idx="0">
                  <c:v>60240000.000000</c:v>
                </c:pt>
                <c:pt idx="1">
                  <c:v>54300000.000000</c:v>
                </c:pt>
                <c:pt idx="2">
                  <c:v>51390000.000000</c:v>
                </c:pt>
                <c:pt idx="3">
                  <c:v>47670000.000000</c:v>
                </c:pt>
                <c:pt idx="4">
                  <c:v>43170000.000000</c:v>
                </c:pt>
                <c:pt idx="5">
                  <c:v>38190000.000000</c:v>
                </c:pt>
                <c:pt idx="6">
                  <c:v>32880000.000000</c:v>
                </c:pt>
                <c:pt idx="7">
                  <c:v>27963000.000000</c:v>
                </c:pt>
                <c:pt idx="8">
                  <c:v>22839000.000000</c:v>
                </c:pt>
                <c:pt idx="9">
                  <c:v>18450000.000000</c:v>
                </c:pt>
                <c:pt idx="10">
                  <c:v>14877000.000000</c:v>
                </c:pt>
                <c:pt idx="11">
                  <c:v>13776000.000000</c:v>
                </c:pt>
                <c:pt idx="12">
                  <c:v>23052000.000000</c:v>
                </c:pt>
                <c:pt idx="13">
                  <c:v>40800000.000000</c:v>
                </c:pt>
                <c:pt idx="14">
                  <c:v>47130000.000000</c:v>
                </c:pt>
                <c:pt idx="15">
                  <c:v>50700000.000000</c:v>
                </c:pt>
                <c:pt idx="16">
                  <c:v>53070000.000000</c:v>
                </c:pt>
                <c:pt idx="17">
                  <c:v>55410000.000000</c:v>
                </c:pt>
                <c:pt idx="18">
                  <c:v>56550000.000000</c:v>
                </c:pt>
                <c:pt idx="19">
                  <c:v>58560000.000000</c:v>
                </c:pt>
                <c:pt idx="20">
                  <c:v>59970000.000000</c:v>
                </c:pt>
                <c:pt idx="21">
                  <c:v>61710000.000000</c:v>
                </c:pt>
                <c:pt idx="22">
                  <c:v>62880000.000000</c:v>
                </c:pt>
                <c:pt idx="23">
                  <c:v>63510000.000000</c:v>
                </c:pt>
                <c:pt idx="24">
                  <c:v>63840000.000000</c:v>
                </c:pt>
                <c:pt idx="25">
                  <c:v>63960000.000000</c:v>
                </c:pt>
                <c:pt idx="26">
                  <c:v>64020000.000000</c:v>
                </c:pt>
                <c:pt idx="27">
                  <c:v>64050000.000000</c:v>
                </c:pt>
                <c:pt idx="28">
                  <c:v>63960000.000000</c:v>
                </c:pt>
                <c:pt idx="29">
                  <c:v>63870000.000000</c:v>
                </c:pt>
                <c:pt idx="30">
                  <c:v>63750000.000000</c:v>
                </c:pt>
              </c:numCache>
            </c:numRef>
          </c:yVal>
          <c:smooth val="0"/>
        </c:ser>
        <c:axId val="2094734552"/>
        <c:axId val="2094734553"/>
      </c:scatterChart>
      <c:valAx>
        <c:axId val="2094734552"/>
        <c:scaling>
          <c:orientation val="minMax"/>
        </c:scaling>
        <c:delete val="0"/>
        <c:axPos val="b"/>
        <c:minorGridlines>
          <c:spPr>
            <a:ln w="12700" cap="flat">
              <a:solidFill>
                <a:srgbClr val="BABABA"/>
              </a:solidFill>
              <a:prstDash val="dash"/>
              <a:round/>
            </a:ln>
          </c:spPr>
        </c:minorGridlines>
        <c:numFmt formatCode="0.###" sourceLinked="0"/>
        <c:majorTickMark val="out"/>
        <c:minorTickMark val="none"/>
        <c:tickLblPos val="nextTo"/>
        <c:spPr>
          <a:ln w="12700" cap="flat">
            <a:solidFill>
              <a:srgbClr val="888888"/>
            </a:solidFill>
            <a:prstDash val="solid"/>
            <a:round/>
          </a:ln>
        </c:spPr>
        <c:txPr>
          <a:bodyPr rot="0"/>
          <a:lstStyle/>
          <a:p>
            <a:pPr>
              <a:defRPr b="0" i="0" strike="noStrike" sz="2000" u="none">
                <a:solidFill>
                  <a:srgbClr val="000000"/>
                </a:solidFill>
                <a:latin typeface="Times New Roman"/>
              </a:defRPr>
            </a:pPr>
          </a:p>
        </c:txPr>
        <c:crossAx val="2094734553"/>
        <c:crosses val="autoZero"/>
        <c:crossBetween val="between"/>
        <c:majorUnit val="45"/>
        <c:minorUnit val="22.5"/>
      </c:valAx>
      <c:valAx>
        <c:axId val="2094734553"/>
        <c:scaling>
          <c:orientation val="minMax"/>
        </c:scaling>
        <c:delete val="0"/>
        <c:axPos val="l"/>
        <c:minorGridlines>
          <c:spPr>
            <a:ln w="12700" cap="flat">
              <a:solidFill>
                <a:srgbClr val="BABABA"/>
              </a:solidFill>
              <a:prstDash val="dash"/>
              <a:round/>
            </a:ln>
          </c:spPr>
        </c:minorGridlines>
        <c:numFmt formatCode="0.00E+00" sourceLinked="0"/>
        <c:majorTickMark val="out"/>
        <c:minorTickMark val="none"/>
        <c:tickLblPos val="nextTo"/>
        <c:spPr>
          <a:ln w="12700" cap="flat">
            <a:solidFill>
              <a:srgbClr val="888888"/>
            </a:solidFill>
            <a:prstDash val="solid"/>
            <a:round/>
          </a:ln>
        </c:spPr>
        <c:txPr>
          <a:bodyPr rot="0"/>
          <a:lstStyle/>
          <a:p>
            <a:pPr>
              <a:defRPr b="0" i="0" strike="noStrike" sz="1800" u="none">
                <a:solidFill>
                  <a:srgbClr val="000000"/>
                </a:solidFill>
                <a:latin typeface="Times New Roman"/>
              </a:defRPr>
            </a:pPr>
          </a:p>
        </c:txPr>
        <c:crossAx val="2094734552"/>
        <c:crosses val="autoZero"/>
        <c:crossBetween val="between"/>
        <c:majorUnit val="1.75e+07"/>
        <c:minorUnit val="8.75e+06"/>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671111"/>
          <c:y val="0.0372082"/>
          <c:w val="0.915446"/>
          <c:h val="0.891857"/>
        </c:manualLayout>
      </c:layout>
      <c:scatterChart>
        <c:scatterStyle val="lineMarker"/>
        <c:varyColors val="0"/>
        <c:ser>
          <c:idx val="0"/>
          <c:order val="0"/>
          <c:tx>
            <c:strRef>
              <c:f>Sheet1!$B$1</c:f>
              <c:strCache>
                <c:ptCount val="1"/>
                <c:pt idx="0">
                  <c:v>Impedance</c:v>
                </c:pt>
              </c:strCache>
            </c:strRef>
          </c:tx>
          <c:spPr>
            <a:noFill/>
            <a:ln w="31750" cap="flat">
              <a:solidFill>
                <a:srgbClr val="4A7EBB"/>
              </a:solidFill>
              <a:prstDash val="dash"/>
              <a:round/>
            </a:ln>
            <a:effectLst/>
          </c:spPr>
          <c:marker>
            <c:symbol val="none"/>
            <c:size val="5"/>
            <c:spPr>
              <a:solidFill>
                <a:srgbClr val="000000">
                  <a:alpha val="0"/>
                </a:srgbClr>
              </a:solidFill>
              <a:ln w="31750" cap="flat">
                <a:solidFill>
                  <a:srgbClr val="4A7EBB"/>
                </a:solidFill>
                <a:prstDash val="dash"/>
                <a:round/>
              </a:ln>
              <a:effectLst/>
            </c:spPr>
          </c:marker>
          <c:dLbls>
            <c:numFmt formatCode="0.####" sourceLinked="0"/>
            <c:txPr>
              <a:bodyPr/>
              <a:lstStyle/>
              <a:p>
                <a:pPr>
                  <a:defRPr b="0" i="0" strike="noStrike" sz="1000" u="none">
                    <a:solidFill>
                      <a:srgbClr val="000000"/>
                    </a:solidFill>
                    <a:latin typeface="Calibri"/>
                  </a:defRPr>
                </a:pPr>
              </a:p>
            </c:txPr>
            <c:dLblPos val="t"/>
            <c:showLegendKey val="0"/>
            <c:showVal val="0"/>
            <c:showCatName val="0"/>
            <c:showSerName val="0"/>
            <c:showPercent val="0"/>
            <c:showBubbleSize val="0"/>
            <c:showLeaderLines val="0"/>
          </c:dLbls>
          <c:xVal>
            <c:numRef>
              <c:f>Sheet1!$B$2:$B$34</c:f>
              <c:numCache>
                <c:ptCount val="33"/>
                <c:pt idx="0">
                  <c:v>180.000000</c:v>
                </c:pt>
                <c:pt idx="1">
                  <c:v>162.900000</c:v>
                </c:pt>
                <c:pt idx="2">
                  <c:v>160.200000</c:v>
                </c:pt>
                <c:pt idx="3">
                  <c:v>149.400000</c:v>
                </c:pt>
                <c:pt idx="4">
                  <c:v>140.400000</c:v>
                </c:pt>
                <c:pt idx="5">
                  <c:v>134.100000</c:v>
                </c:pt>
                <c:pt idx="6">
                  <c:v>126.900000</c:v>
                </c:pt>
                <c:pt idx="7">
                  <c:v>116.200000</c:v>
                </c:pt>
                <c:pt idx="8">
                  <c:v>110.400000</c:v>
                </c:pt>
                <c:pt idx="9">
                  <c:v>105.300000</c:v>
                </c:pt>
                <c:pt idx="10">
                  <c:v>103.200000</c:v>
                </c:pt>
                <c:pt idx="11">
                  <c:v>101.700000</c:v>
                </c:pt>
                <c:pt idx="12">
                  <c:v>99.900000</c:v>
                </c:pt>
                <c:pt idx="13">
                  <c:v>98.000000</c:v>
                </c:pt>
                <c:pt idx="14">
                  <c:v>96.300000</c:v>
                </c:pt>
                <c:pt idx="15">
                  <c:v>92.700000</c:v>
                </c:pt>
                <c:pt idx="16">
                  <c:v>90.800000</c:v>
                </c:pt>
                <c:pt idx="17">
                  <c:v>89.100000</c:v>
                </c:pt>
                <c:pt idx="18">
                  <c:v>86.400000</c:v>
                </c:pt>
                <c:pt idx="19">
                  <c:v>84.600000</c:v>
                </c:pt>
                <c:pt idx="20">
                  <c:v>83.500000</c:v>
                </c:pt>
                <c:pt idx="21">
                  <c:v>81.200000</c:v>
                </c:pt>
                <c:pt idx="22">
                  <c:v>79.600000</c:v>
                </c:pt>
                <c:pt idx="23">
                  <c:v>77.400000</c:v>
                </c:pt>
                <c:pt idx="24">
                  <c:v>73.800000</c:v>
                </c:pt>
                <c:pt idx="25">
                  <c:v>72.000000</c:v>
                </c:pt>
                <c:pt idx="26">
                  <c:v>66.600000</c:v>
                </c:pt>
                <c:pt idx="27">
                  <c:v>60.600000</c:v>
                </c:pt>
                <c:pt idx="28">
                  <c:v>47.400000</c:v>
                </c:pt>
                <c:pt idx="29">
                  <c:v>38.700000</c:v>
                </c:pt>
                <c:pt idx="30">
                  <c:v>25.200000</c:v>
                </c:pt>
                <c:pt idx="31">
                  <c:v>14.400000</c:v>
                </c:pt>
                <c:pt idx="32">
                  <c:v>0.000000</c:v>
                </c:pt>
              </c:numCache>
            </c:numRef>
          </c:xVal>
          <c:yVal>
            <c:numRef>
              <c:f>Sheet1!$C$2:$C$34</c:f>
              <c:numCache>
                <c:ptCount val="33"/>
                <c:pt idx="0">
                  <c:v>77.900000</c:v>
                </c:pt>
                <c:pt idx="1">
                  <c:v>77.900000</c:v>
                </c:pt>
                <c:pt idx="2">
                  <c:v>77.900000</c:v>
                </c:pt>
                <c:pt idx="3">
                  <c:v>77.900000</c:v>
                </c:pt>
                <c:pt idx="4">
                  <c:v>77.900000</c:v>
                </c:pt>
                <c:pt idx="5">
                  <c:v>77.900000</c:v>
                </c:pt>
                <c:pt idx="6">
                  <c:v>77.900000</c:v>
                </c:pt>
                <c:pt idx="7">
                  <c:v>77.900000</c:v>
                </c:pt>
                <c:pt idx="8">
                  <c:v>77.900000</c:v>
                </c:pt>
                <c:pt idx="9">
                  <c:v>78.600000</c:v>
                </c:pt>
                <c:pt idx="10">
                  <c:v>77.920000</c:v>
                </c:pt>
                <c:pt idx="11">
                  <c:v>81.060000</c:v>
                </c:pt>
                <c:pt idx="12">
                  <c:v>82.880000</c:v>
                </c:pt>
                <c:pt idx="13">
                  <c:v>85.060000</c:v>
                </c:pt>
                <c:pt idx="14">
                  <c:v>86.200000</c:v>
                </c:pt>
                <c:pt idx="15">
                  <c:v>87.620000</c:v>
                </c:pt>
                <c:pt idx="16">
                  <c:v>89.120000</c:v>
                </c:pt>
                <c:pt idx="17">
                  <c:v>90.820000</c:v>
                </c:pt>
                <c:pt idx="18">
                  <c:v>92.670000</c:v>
                </c:pt>
                <c:pt idx="19">
                  <c:v>94.860000</c:v>
                </c:pt>
                <c:pt idx="20">
                  <c:v>96.880000</c:v>
                </c:pt>
                <c:pt idx="21">
                  <c:v>99.310000</c:v>
                </c:pt>
                <c:pt idx="22">
                  <c:v>100.200000</c:v>
                </c:pt>
                <c:pt idx="23">
                  <c:v>40.070000</c:v>
                </c:pt>
                <c:pt idx="24">
                  <c:v>40.280000</c:v>
                </c:pt>
                <c:pt idx="25">
                  <c:v>40.440000</c:v>
                </c:pt>
                <c:pt idx="26">
                  <c:v>40.600000</c:v>
                </c:pt>
                <c:pt idx="27">
                  <c:v>40.510000</c:v>
                </c:pt>
                <c:pt idx="28">
                  <c:v>39.400000</c:v>
                </c:pt>
                <c:pt idx="29">
                  <c:v>39.380000</c:v>
                </c:pt>
                <c:pt idx="30">
                  <c:v>40.330000</c:v>
                </c:pt>
                <c:pt idx="31">
                  <c:v>41.200000</c:v>
                </c:pt>
                <c:pt idx="32">
                  <c:v>10.010000</c:v>
                </c:pt>
              </c:numCache>
            </c:numRef>
          </c:yVal>
          <c:smooth val="0"/>
        </c:ser>
        <c:axId val="2094734552"/>
        <c:axId val="2094734553"/>
      </c:scatterChart>
      <c:valAx>
        <c:axId val="2094734552"/>
        <c:scaling>
          <c:orientation val="minMax"/>
        </c:scaling>
        <c:delete val="0"/>
        <c:axPos val="b"/>
        <c:minorGridlines>
          <c:spPr>
            <a:ln w="12700" cap="flat">
              <a:solidFill>
                <a:srgbClr val="BABABA"/>
              </a:solidFill>
              <a:prstDash val="lgDash"/>
              <a:round/>
            </a:ln>
          </c:spPr>
        </c:minorGridlines>
        <c:numFmt formatCode="0.####" sourceLinked="0"/>
        <c:majorTickMark val="out"/>
        <c:minorTickMark val="none"/>
        <c:tickLblPos val="nextTo"/>
        <c:spPr>
          <a:ln w="12700" cap="flat">
            <a:solidFill>
              <a:srgbClr val="888888"/>
            </a:solidFill>
            <a:prstDash val="solid"/>
            <a:round/>
          </a:ln>
        </c:spPr>
        <c:txPr>
          <a:bodyPr rot="0"/>
          <a:lstStyle/>
          <a:p>
            <a:pPr>
              <a:defRPr b="0" i="0" strike="noStrike" sz="1400" u="none">
                <a:solidFill>
                  <a:srgbClr val="000000"/>
                </a:solidFill>
                <a:latin typeface="Calibri"/>
              </a:defRPr>
            </a:pPr>
          </a:p>
        </c:txPr>
        <c:crossAx val="2094734553"/>
        <c:crosses val="autoZero"/>
        <c:crossBetween val="between"/>
        <c:majorUnit val="45"/>
        <c:minorUnit val="22.5"/>
      </c:valAx>
      <c:valAx>
        <c:axId val="2094734553"/>
        <c:scaling>
          <c:orientation val="minMax"/>
        </c:scaling>
        <c:delete val="0"/>
        <c:axPos val="l"/>
        <c:minorGridlines>
          <c:spPr>
            <a:ln w="12700" cap="flat">
              <a:solidFill>
                <a:srgbClr val="BABABA"/>
              </a:solidFill>
              <a:prstDash val="lgDash"/>
              <a:round/>
            </a:ln>
          </c:spPr>
        </c:minorGridlines>
        <c:numFmt formatCode="0.####" sourceLinked="0"/>
        <c:majorTickMark val="out"/>
        <c:minorTickMark val="none"/>
        <c:tickLblPos val="nextTo"/>
        <c:spPr>
          <a:ln w="12700" cap="flat">
            <a:solidFill>
              <a:srgbClr val="888888"/>
            </a:solidFill>
            <a:prstDash val="solid"/>
            <a:round/>
          </a:ln>
        </c:spPr>
        <c:txPr>
          <a:bodyPr rot="0"/>
          <a:lstStyle/>
          <a:p>
            <a:pPr>
              <a:defRPr b="0" i="0" strike="noStrike" sz="1400" u="none">
                <a:solidFill>
                  <a:srgbClr val="000000"/>
                </a:solidFill>
                <a:latin typeface="Calibri"/>
              </a:defRPr>
            </a:pPr>
          </a:p>
        </c:txPr>
        <c:crossAx val="2094734552"/>
        <c:crosses val="autoZero"/>
        <c:crossBetween val="between"/>
        <c:majorUnit val="27.5"/>
        <c:minorUnit val="13.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505986"/>
          <c:y val="0.0413759"/>
          <c:w val="0.930722"/>
          <c:h val="0.881195"/>
        </c:manualLayout>
      </c:layout>
      <c:scatterChart>
        <c:scatterStyle val="lineMarker"/>
        <c:varyColors val="0"/>
        <c:ser>
          <c:idx val="0"/>
          <c:order val="0"/>
          <c:tx>
            <c:strRef>
              <c:f>Sheet1!$B$1</c:f>
              <c:strCache>
                <c:ptCount val="1"/>
                <c:pt idx="0">
                  <c:v>Current</c:v>
                </c:pt>
              </c:strCache>
            </c:strRef>
          </c:tx>
          <c:spPr>
            <a:noFill/>
            <a:ln w="31750" cap="flat">
              <a:solidFill>
                <a:schemeClr val="accent3"/>
              </a:solidFill>
              <a:prstDash val="dash"/>
              <a:round/>
            </a:ln>
            <a:effectLst/>
          </c:spPr>
          <c:marker>
            <c:symbol val="none"/>
            <c:size val="5"/>
            <c:spPr>
              <a:solidFill>
                <a:srgbClr val="000000">
                  <a:alpha val="0"/>
                </a:srgbClr>
              </a:solidFill>
              <a:ln w="31750" cap="flat">
                <a:solidFill>
                  <a:schemeClr val="accent3"/>
                </a:solidFill>
                <a:prstDash val="dash"/>
                <a:round/>
              </a:ln>
              <a:effectLst/>
            </c:spPr>
          </c:marker>
          <c:dLbls>
            <c:numFmt formatCode="0.##" sourceLinked="0"/>
            <c:txPr>
              <a:bodyPr/>
              <a:lstStyle/>
              <a:p>
                <a:pPr>
                  <a:defRPr b="0" i="0" strike="noStrike" sz="1000" u="none">
                    <a:solidFill>
                      <a:srgbClr val="000000"/>
                    </a:solidFill>
                    <a:latin typeface="Calibri"/>
                  </a:defRPr>
                </a:pPr>
              </a:p>
            </c:txPr>
            <c:dLblPos val="t"/>
            <c:showLegendKey val="0"/>
            <c:showVal val="0"/>
            <c:showCatName val="0"/>
            <c:showSerName val="0"/>
            <c:showPercent val="0"/>
            <c:showBubbleSize val="0"/>
            <c:showLeaderLines val="0"/>
          </c:dLbls>
          <c:xVal>
            <c:numRef>
              <c:f>Sheet1!$B$2:$B$34</c:f>
              <c:numCache>
                <c:ptCount val="33"/>
                <c:pt idx="0">
                  <c:v>180.000000</c:v>
                </c:pt>
                <c:pt idx="1">
                  <c:v>162.900000</c:v>
                </c:pt>
                <c:pt idx="2">
                  <c:v>160.200000</c:v>
                </c:pt>
                <c:pt idx="3">
                  <c:v>149.400000</c:v>
                </c:pt>
                <c:pt idx="4">
                  <c:v>140.400000</c:v>
                </c:pt>
                <c:pt idx="5">
                  <c:v>134.100000</c:v>
                </c:pt>
                <c:pt idx="6">
                  <c:v>126.900000</c:v>
                </c:pt>
                <c:pt idx="7">
                  <c:v>116.200000</c:v>
                </c:pt>
                <c:pt idx="8">
                  <c:v>110.400000</c:v>
                </c:pt>
                <c:pt idx="9">
                  <c:v>105.300000</c:v>
                </c:pt>
                <c:pt idx="10">
                  <c:v>103.200000</c:v>
                </c:pt>
                <c:pt idx="11">
                  <c:v>101.700000</c:v>
                </c:pt>
                <c:pt idx="12">
                  <c:v>99.900000</c:v>
                </c:pt>
                <c:pt idx="13">
                  <c:v>98.000000</c:v>
                </c:pt>
                <c:pt idx="14">
                  <c:v>96.300000</c:v>
                </c:pt>
                <c:pt idx="15">
                  <c:v>92.700000</c:v>
                </c:pt>
                <c:pt idx="16">
                  <c:v>90.800000</c:v>
                </c:pt>
                <c:pt idx="17">
                  <c:v>89.100000</c:v>
                </c:pt>
                <c:pt idx="18">
                  <c:v>86.400000</c:v>
                </c:pt>
                <c:pt idx="19">
                  <c:v>84.600000</c:v>
                </c:pt>
                <c:pt idx="20">
                  <c:v>83.500000</c:v>
                </c:pt>
                <c:pt idx="21">
                  <c:v>81.200000</c:v>
                </c:pt>
                <c:pt idx="22">
                  <c:v>79.600000</c:v>
                </c:pt>
                <c:pt idx="23">
                  <c:v>77.400000</c:v>
                </c:pt>
                <c:pt idx="24">
                  <c:v>73.800000</c:v>
                </c:pt>
                <c:pt idx="25">
                  <c:v>72.000000</c:v>
                </c:pt>
                <c:pt idx="26">
                  <c:v>66.600000</c:v>
                </c:pt>
                <c:pt idx="27">
                  <c:v>60.600000</c:v>
                </c:pt>
                <c:pt idx="28">
                  <c:v>47.400000</c:v>
                </c:pt>
                <c:pt idx="29">
                  <c:v>38.700000</c:v>
                </c:pt>
                <c:pt idx="30">
                  <c:v>25.200000</c:v>
                </c:pt>
                <c:pt idx="31">
                  <c:v>14.400000</c:v>
                </c:pt>
                <c:pt idx="32">
                  <c:v>0.000000</c:v>
                </c:pt>
              </c:numCache>
            </c:numRef>
          </c:xVal>
          <c:yVal>
            <c:numRef>
              <c:f>Sheet1!$C$2:$C$34</c:f>
              <c:numCache>
                <c:ptCount val="33"/>
                <c:pt idx="0">
                  <c:v>50.400000</c:v>
                </c:pt>
                <c:pt idx="1">
                  <c:v>50.400000</c:v>
                </c:pt>
                <c:pt idx="2">
                  <c:v>50.400000</c:v>
                </c:pt>
                <c:pt idx="3">
                  <c:v>50.400000</c:v>
                </c:pt>
                <c:pt idx="4">
                  <c:v>50.400000</c:v>
                </c:pt>
                <c:pt idx="5">
                  <c:v>50.400000</c:v>
                </c:pt>
                <c:pt idx="6">
                  <c:v>50.400000</c:v>
                </c:pt>
                <c:pt idx="7">
                  <c:v>50.400000</c:v>
                </c:pt>
                <c:pt idx="8">
                  <c:v>50.400000</c:v>
                </c:pt>
                <c:pt idx="9">
                  <c:v>50.400000</c:v>
                </c:pt>
                <c:pt idx="10">
                  <c:v>50.410000</c:v>
                </c:pt>
                <c:pt idx="11">
                  <c:v>50.410000</c:v>
                </c:pt>
                <c:pt idx="12">
                  <c:v>50.420000</c:v>
                </c:pt>
                <c:pt idx="13">
                  <c:v>50.420000</c:v>
                </c:pt>
                <c:pt idx="14">
                  <c:v>50.420000</c:v>
                </c:pt>
                <c:pt idx="15">
                  <c:v>50.430000</c:v>
                </c:pt>
                <c:pt idx="16">
                  <c:v>50.430000</c:v>
                </c:pt>
                <c:pt idx="17">
                  <c:v>50.430000</c:v>
                </c:pt>
                <c:pt idx="18">
                  <c:v>50.430000</c:v>
                </c:pt>
                <c:pt idx="19">
                  <c:v>50.430000</c:v>
                </c:pt>
                <c:pt idx="20">
                  <c:v>50.430000</c:v>
                </c:pt>
                <c:pt idx="21">
                  <c:v>50.430000</c:v>
                </c:pt>
                <c:pt idx="22">
                  <c:v>50.430000</c:v>
                </c:pt>
                <c:pt idx="23">
                  <c:v>50.420000</c:v>
                </c:pt>
                <c:pt idx="24">
                  <c:v>50.410000</c:v>
                </c:pt>
                <c:pt idx="25">
                  <c:v>50.370000</c:v>
                </c:pt>
                <c:pt idx="26">
                  <c:v>50.210000</c:v>
                </c:pt>
                <c:pt idx="27">
                  <c:v>49.820000</c:v>
                </c:pt>
                <c:pt idx="28">
                  <c:v>44.370000</c:v>
                </c:pt>
                <c:pt idx="29">
                  <c:v>44.370000</c:v>
                </c:pt>
                <c:pt idx="30">
                  <c:v>44.030000</c:v>
                </c:pt>
                <c:pt idx="31">
                  <c:v>43.570000</c:v>
                </c:pt>
                <c:pt idx="32">
                  <c:v>49.360000</c:v>
                </c:pt>
              </c:numCache>
            </c:numRef>
          </c:yVal>
          <c:smooth val="0"/>
        </c:ser>
        <c:axId val="2094734552"/>
        <c:axId val="2094734553"/>
      </c:scatterChart>
      <c:valAx>
        <c:axId val="2094734552"/>
        <c:scaling>
          <c:orientation val="minMax"/>
        </c:scaling>
        <c:delete val="0"/>
        <c:axPos val="b"/>
        <c:minorGridlines>
          <c:spPr>
            <a:ln w="12700" cap="flat">
              <a:solidFill>
                <a:srgbClr val="BABABA"/>
              </a:solidFill>
              <a:prstDash val="lgDash"/>
              <a:round/>
            </a:ln>
          </c:spPr>
        </c:minorGridlines>
        <c:numFmt formatCode="0.####" sourceLinked="0"/>
        <c:majorTickMark val="out"/>
        <c:minorTickMark val="none"/>
        <c:tickLblPos val="nextTo"/>
        <c:spPr>
          <a:ln w="12700" cap="flat">
            <a:solidFill>
              <a:srgbClr val="888888"/>
            </a:solidFill>
            <a:prstDash val="solid"/>
            <a:round/>
          </a:ln>
        </c:spPr>
        <c:txPr>
          <a:bodyPr rot="0"/>
          <a:lstStyle/>
          <a:p>
            <a:pPr>
              <a:defRPr b="0" i="0" strike="noStrike" sz="1600" u="none">
                <a:solidFill>
                  <a:srgbClr val="000000"/>
                </a:solidFill>
                <a:latin typeface="Times New Roman"/>
              </a:defRPr>
            </a:pPr>
          </a:p>
        </c:txPr>
        <c:crossAx val="2094734553"/>
        <c:crosses val="autoZero"/>
        <c:crossBetween val="between"/>
        <c:majorUnit val="45"/>
        <c:minorUnit val="22.5"/>
      </c:valAx>
      <c:valAx>
        <c:axId val="2094734553"/>
        <c:scaling>
          <c:orientation val="minMax"/>
        </c:scaling>
        <c:delete val="0"/>
        <c:axPos val="l"/>
        <c:minorGridlines>
          <c:spPr>
            <a:ln w="12700" cap="flat">
              <a:solidFill>
                <a:srgbClr val="BABABA"/>
              </a:solidFill>
              <a:prstDash val="lgDash"/>
              <a:round/>
            </a:ln>
          </c:spPr>
        </c:minorGridlines>
        <c:numFmt formatCode="0.##" sourceLinked="0"/>
        <c:majorTickMark val="out"/>
        <c:minorTickMark val="none"/>
        <c:tickLblPos val="nextTo"/>
        <c:spPr>
          <a:ln w="12700" cap="flat">
            <a:solidFill>
              <a:srgbClr val="888888"/>
            </a:solidFill>
            <a:prstDash val="solid"/>
            <a:round/>
          </a:ln>
        </c:spPr>
        <c:txPr>
          <a:bodyPr rot="0"/>
          <a:lstStyle/>
          <a:p>
            <a:pPr>
              <a:defRPr b="0" i="0" strike="noStrike" sz="1600" u="none">
                <a:solidFill>
                  <a:srgbClr val="000000"/>
                </a:solidFill>
                <a:latin typeface="Times New Roman"/>
              </a:defRPr>
            </a:pPr>
          </a:p>
        </c:txPr>
        <c:crossAx val="2094734552"/>
        <c:crosses val="autoZero"/>
        <c:crossBetween val="between"/>
        <c:majorUnit val="2"/>
        <c:minorUnit val="1"/>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07065"/>
          <c:y val="0.0357413"/>
          <c:w val="0.876509"/>
          <c:h val="0.895712"/>
        </c:manualLayout>
      </c:layout>
      <c:scatterChart>
        <c:scatterStyle val="lineMarker"/>
        <c:varyColors val="0"/>
        <c:ser>
          <c:idx val="0"/>
          <c:order val="0"/>
          <c:tx>
            <c:strRef>
              <c:f>Sheet1!$B$1</c:f>
              <c:strCache>
                <c:ptCount val="1"/>
                <c:pt idx="0">
                  <c:v>Active Power</c:v>
                </c:pt>
              </c:strCache>
            </c:strRef>
          </c:tx>
          <c:spPr>
            <a:noFill/>
            <a:ln w="31750" cap="flat">
              <a:solidFill>
                <a:srgbClr val="4A7EBB"/>
              </a:solidFill>
              <a:prstDash val="dash"/>
              <a:round/>
            </a:ln>
            <a:effectLst/>
          </c:spPr>
          <c:marker>
            <c:symbol val="none"/>
            <c:size val="5"/>
            <c:spPr>
              <a:solidFill>
                <a:srgbClr val="000000">
                  <a:alpha val="0"/>
                </a:srgbClr>
              </a:solidFill>
              <a:ln w="31750" cap="flat">
                <a:solidFill>
                  <a:srgbClr val="4A7EBB"/>
                </a:solidFill>
                <a:prstDash val="dash"/>
                <a:round/>
              </a:ln>
              <a:effectLst/>
            </c:spPr>
          </c:marker>
          <c:dLbls>
            <c:numFmt formatCode="0" sourceLinked="0"/>
            <c:txPr>
              <a:bodyPr/>
              <a:lstStyle/>
              <a:p>
                <a:pPr>
                  <a:defRPr b="0" i="0" strike="noStrike" sz="1000" u="none">
                    <a:solidFill>
                      <a:srgbClr val="000000"/>
                    </a:solidFill>
                    <a:latin typeface="Calibri"/>
                  </a:defRPr>
                </a:pPr>
              </a:p>
            </c:txPr>
            <c:dLblPos val="t"/>
            <c:showLegendKey val="0"/>
            <c:showVal val="0"/>
            <c:showCatName val="0"/>
            <c:showSerName val="0"/>
            <c:showPercent val="0"/>
            <c:showBubbleSize val="0"/>
            <c:showLeaderLines val="0"/>
          </c:dLbls>
          <c:xVal>
            <c:numRef>
              <c:f>Sheet1!$B$2:$B$34</c:f>
              <c:numCache>
                <c:ptCount val="33"/>
                <c:pt idx="0">
                  <c:v>180.000000</c:v>
                </c:pt>
                <c:pt idx="1">
                  <c:v>162.900000</c:v>
                </c:pt>
                <c:pt idx="2">
                  <c:v>160.200000</c:v>
                </c:pt>
                <c:pt idx="3">
                  <c:v>149.400000</c:v>
                </c:pt>
                <c:pt idx="4">
                  <c:v>140.400000</c:v>
                </c:pt>
                <c:pt idx="5">
                  <c:v>134.100000</c:v>
                </c:pt>
                <c:pt idx="6">
                  <c:v>126.900000</c:v>
                </c:pt>
                <c:pt idx="7">
                  <c:v>116.200000</c:v>
                </c:pt>
                <c:pt idx="8">
                  <c:v>110.400000</c:v>
                </c:pt>
                <c:pt idx="9">
                  <c:v>105.300000</c:v>
                </c:pt>
                <c:pt idx="10">
                  <c:v>103.200000</c:v>
                </c:pt>
                <c:pt idx="11">
                  <c:v>101.700000</c:v>
                </c:pt>
                <c:pt idx="12">
                  <c:v>99.900000</c:v>
                </c:pt>
                <c:pt idx="13">
                  <c:v>98.000000</c:v>
                </c:pt>
                <c:pt idx="14">
                  <c:v>96.300000</c:v>
                </c:pt>
                <c:pt idx="15">
                  <c:v>92.700000</c:v>
                </c:pt>
                <c:pt idx="16">
                  <c:v>90.800000</c:v>
                </c:pt>
                <c:pt idx="17">
                  <c:v>89.100000</c:v>
                </c:pt>
                <c:pt idx="18">
                  <c:v>86.400000</c:v>
                </c:pt>
                <c:pt idx="19">
                  <c:v>84.600000</c:v>
                </c:pt>
                <c:pt idx="20">
                  <c:v>83.500000</c:v>
                </c:pt>
                <c:pt idx="21">
                  <c:v>81.200000</c:v>
                </c:pt>
                <c:pt idx="22">
                  <c:v>79.600000</c:v>
                </c:pt>
                <c:pt idx="23">
                  <c:v>77.400000</c:v>
                </c:pt>
                <c:pt idx="24">
                  <c:v>73.800000</c:v>
                </c:pt>
                <c:pt idx="25">
                  <c:v>72.000000</c:v>
                </c:pt>
                <c:pt idx="26">
                  <c:v>66.600000</c:v>
                </c:pt>
                <c:pt idx="27">
                  <c:v>60.600000</c:v>
                </c:pt>
                <c:pt idx="28">
                  <c:v>47.400000</c:v>
                </c:pt>
                <c:pt idx="29">
                  <c:v>38.700000</c:v>
                </c:pt>
                <c:pt idx="30">
                  <c:v>25.200000</c:v>
                </c:pt>
                <c:pt idx="31">
                  <c:v>14.400000</c:v>
                </c:pt>
                <c:pt idx="32">
                  <c:v>0.000000</c:v>
                </c:pt>
              </c:numCache>
            </c:numRef>
          </c:xVal>
          <c:yVal>
            <c:numRef>
              <c:f>Sheet1!$C$2:$C$34</c:f>
              <c:numCache>
                <c:ptCount val="33"/>
                <c:pt idx="0">
                  <c:v>2980000.000000</c:v>
                </c:pt>
                <c:pt idx="1">
                  <c:v>2980000.000000</c:v>
                </c:pt>
                <c:pt idx="2">
                  <c:v>2980000.000000</c:v>
                </c:pt>
                <c:pt idx="3">
                  <c:v>2980000.000000</c:v>
                </c:pt>
                <c:pt idx="4">
                  <c:v>2980000.000000</c:v>
                </c:pt>
                <c:pt idx="5">
                  <c:v>2980000.000000</c:v>
                </c:pt>
                <c:pt idx="6">
                  <c:v>2980000.000000</c:v>
                </c:pt>
                <c:pt idx="7">
                  <c:v>2980000.000000</c:v>
                </c:pt>
                <c:pt idx="8">
                  <c:v>2980000.000000</c:v>
                </c:pt>
                <c:pt idx="9">
                  <c:v>2980000.000000</c:v>
                </c:pt>
                <c:pt idx="10">
                  <c:v>2980000.000000</c:v>
                </c:pt>
                <c:pt idx="11">
                  <c:v>2981000.000000</c:v>
                </c:pt>
                <c:pt idx="12">
                  <c:v>2982000.000000</c:v>
                </c:pt>
                <c:pt idx="13">
                  <c:v>2982000.000000</c:v>
                </c:pt>
                <c:pt idx="14">
                  <c:v>2983000.000000</c:v>
                </c:pt>
                <c:pt idx="15">
                  <c:v>2982000.000000</c:v>
                </c:pt>
                <c:pt idx="16">
                  <c:v>2983000.000000</c:v>
                </c:pt>
                <c:pt idx="17">
                  <c:v>2983000.000000</c:v>
                </c:pt>
                <c:pt idx="18">
                  <c:v>2983000.000000</c:v>
                </c:pt>
                <c:pt idx="19">
                  <c:v>2983000.000000</c:v>
                </c:pt>
                <c:pt idx="20">
                  <c:v>2983000.000000</c:v>
                </c:pt>
                <c:pt idx="21">
                  <c:v>2983000.000000</c:v>
                </c:pt>
                <c:pt idx="22">
                  <c:v>2983000.000000</c:v>
                </c:pt>
                <c:pt idx="23">
                  <c:v>2800000.000000</c:v>
                </c:pt>
                <c:pt idx="24">
                  <c:v>2798000.000000</c:v>
                </c:pt>
                <c:pt idx="25">
                  <c:v>2796000.000000</c:v>
                </c:pt>
                <c:pt idx="26">
                  <c:v>2772000.000000</c:v>
                </c:pt>
                <c:pt idx="27">
                  <c:v>2729000.000000</c:v>
                </c:pt>
                <c:pt idx="28">
                  <c:v>2309000.000000</c:v>
                </c:pt>
                <c:pt idx="29">
                  <c:v>2309000.000000</c:v>
                </c:pt>
                <c:pt idx="30">
                  <c:v>2274000.000000</c:v>
                </c:pt>
                <c:pt idx="31">
                  <c:v>2226000.000000</c:v>
                </c:pt>
                <c:pt idx="32">
                  <c:v>2858000.000000</c:v>
                </c:pt>
              </c:numCache>
            </c:numRef>
          </c:yVal>
          <c:smooth val="0"/>
        </c:ser>
        <c:axId val="2094734552"/>
        <c:axId val="2094734553"/>
      </c:scatterChart>
      <c:valAx>
        <c:axId val="2094734552"/>
        <c:scaling>
          <c:orientation val="minMax"/>
        </c:scaling>
        <c:delete val="0"/>
        <c:axPos val="b"/>
        <c:minorGridlines>
          <c:spPr>
            <a:ln w="12700" cap="flat">
              <a:solidFill>
                <a:srgbClr val="BABABA"/>
              </a:solidFill>
              <a:prstDash val="lgDash"/>
              <a:round/>
            </a:ln>
          </c:spPr>
        </c:minorGridlines>
        <c:numFmt formatCode="0.####" sourceLinked="0"/>
        <c:majorTickMark val="out"/>
        <c:minorTickMark val="none"/>
        <c:tickLblPos val="nextTo"/>
        <c:spPr>
          <a:ln w="12700" cap="flat">
            <a:solidFill>
              <a:srgbClr val="888888"/>
            </a:solidFill>
            <a:prstDash val="solid"/>
            <a:round/>
          </a:ln>
        </c:spPr>
        <c:txPr>
          <a:bodyPr rot="0"/>
          <a:lstStyle/>
          <a:p>
            <a:pPr>
              <a:defRPr b="0" i="0" strike="noStrike" sz="1400" u="none">
                <a:solidFill>
                  <a:srgbClr val="000000"/>
                </a:solidFill>
                <a:latin typeface="Times New Roman"/>
              </a:defRPr>
            </a:pPr>
          </a:p>
        </c:txPr>
        <c:crossAx val="2094734553"/>
        <c:crosses val="autoZero"/>
        <c:crossBetween val="between"/>
        <c:majorUnit val="45"/>
        <c:minorUnit val="22.5"/>
      </c:valAx>
      <c:valAx>
        <c:axId val="2094734553"/>
        <c:scaling>
          <c:orientation val="minMax"/>
        </c:scaling>
        <c:delete val="0"/>
        <c:axPos val="l"/>
        <c:minorGridlines>
          <c:spPr>
            <a:ln w="12700" cap="flat">
              <a:solidFill>
                <a:srgbClr val="BABABA"/>
              </a:solidFill>
              <a:prstDash val="lgDash"/>
              <a:round/>
            </a:ln>
          </c:spPr>
        </c:minorGridlines>
        <c:numFmt formatCode="0.00E+00" sourceLinked="0"/>
        <c:majorTickMark val="out"/>
        <c:minorTickMark val="none"/>
        <c:tickLblPos val="nextTo"/>
        <c:spPr>
          <a:ln w="12700" cap="flat">
            <a:solidFill>
              <a:srgbClr val="888888"/>
            </a:solidFill>
            <a:prstDash val="solid"/>
            <a:round/>
          </a:ln>
        </c:spPr>
        <c:txPr>
          <a:bodyPr rot="0"/>
          <a:lstStyle/>
          <a:p>
            <a:pPr>
              <a:defRPr b="0" i="0" strike="noStrike" sz="1400" u="none">
                <a:solidFill>
                  <a:srgbClr val="000000"/>
                </a:solidFill>
                <a:latin typeface="Times New Roman"/>
              </a:defRPr>
            </a:pPr>
          </a:p>
        </c:txPr>
        <c:crossAx val="2094734552"/>
        <c:crosses val="autoZero"/>
        <c:crossBetween val="between"/>
        <c:majorUnit val="750000"/>
        <c:minorUnit val="375000"/>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07976"/>
          <c:y val="0.0366309"/>
          <c:w val="0.875458"/>
          <c:h val="0.893428"/>
        </c:manualLayout>
      </c:layout>
      <c:scatterChart>
        <c:scatterStyle val="lineMarker"/>
        <c:varyColors val="0"/>
        <c:ser>
          <c:idx val="0"/>
          <c:order val="0"/>
          <c:tx>
            <c:strRef>
              <c:f>Sheet1!$B$1</c:f>
              <c:strCache>
                <c:ptCount val="1"/>
                <c:pt idx="0">
                  <c:v>Re-active Power</c:v>
                </c:pt>
              </c:strCache>
            </c:strRef>
          </c:tx>
          <c:spPr>
            <a:noFill/>
            <a:ln w="31750" cap="flat">
              <a:solidFill>
                <a:srgbClr val="4A7EBB"/>
              </a:solidFill>
              <a:prstDash val="dash"/>
              <a:round/>
            </a:ln>
            <a:effectLst/>
          </c:spPr>
          <c:marker>
            <c:symbol val="none"/>
            <c:size val="5"/>
            <c:spPr>
              <a:solidFill>
                <a:srgbClr val="000000">
                  <a:alpha val="0"/>
                </a:srgbClr>
              </a:solidFill>
              <a:ln w="31750" cap="flat">
                <a:solidFill>
                  <a:srgbClr val="4A7EBB"/>
                </a:solidFill>
                <a:prstDash val="dash"/>
                <a:round/>
              </a:ln>
              <a:effectLst/>
            </c:spPr>
          </c:marker>
          <c:dLbls>
            <c:numFmt formatCode="0" sourceLinked="0"/>
            <c:txPr>
              <a:bodyPr/>
              <a:lstStyle/>
              <a:p>
                <a:pPr>
                  <a:defRPr b="0" i="0" strike="noStrike" sz="1000" u="none">
                    <a:solidFill>
                      <a:srgbClr val="000000"/>
                    </a:solidFill>
                    <a:latin typeface="Calibri"/>
                  </a:defRPr>
                </a:pPr>
              </a:p>
            </c:txPr>
            <c:dLblPos val="t"/>
            <c:showLegendKey val="0"/>
            <c:showVal val="0"/>
            <c:showCatName val="0"/>
            <c:showSerName val="0"/>
            <c:showPercent val="0"/>
            <c:showBubbleSize val="0"/>
            <c:showLeaderLines val="0"/>
          </c:dLbls>
          <c:xVal>
            <c:numRef>
              <c:f>Sheet1!$B$2:$B$34</c:f>
              <c:numCache>
                <c:ptCount val="33"/>
                <c:pt idx="0">
                  <c:v>180.000000</c:v>
                </c:pt>
                <c:pt idx="1">
                  <c:v>162.900000</c:v>
                </c:pt>
                <c:pt idx="2">
                  <c:v>160.200000</c:v>
                </c:pt>
                <c:pt idx="3">
                  <c:v>149.400000</c:v>
                </c:pt>
                <c:pt idx="4">
                  <c:v>140.400000</c:v>
                </c:pt>
                <c:pt idx="5">
                  <c:v>134.100000</c:v>
                </c:pt>
                <c:pt idx="6">
                  <c:v>126.900000</c:v>
                </c:pt>
                <c:pt idx="7">
                  <c:v>116.200000</c:v>
                </c:pt>
                <c:pt idx="8">
                  <c:v>110.400000</c:v>
                </c:pt>
                <c:pt idx="9">
                  <c:v>105.300000</c:v>
                </c:pt>
                <c:pt idx="10">
                  <c:v>103.200000</c:v>
                </c:pt>
                <c:pt idx="11">
                  <c:v>101.700000</c:v>
                </c:pt>
                <c:pt idx="12">
                  <c:v>99.900000</c:v>
                </c:pt>
                <c:pt idx="13">
                  <c:v>98.000000</c:v>
                </c:pt>
                <c:pt idx="14">
                  <c:v>96.300000</c:v>
                </c:pt>
                <c:pt idx="15">
                  <c:v>92.700000</c:v>
                </c:pt>
                <c:pt idx="16">
                  <c:v>90.800000</c:v>
                </c:pt>
                <c:pt idx="17">
                  <c:v>89.100000</c:v>
                </c:pt>
                <c:pt idx="18">
                  <c:v>86.400000</c:v>
                </c:pt>
                <c:pt idx="19">
                  <c:v>84.600000</c:v>
                </c:pt>
                <c:pt idx="20">
                  <c:v>83.500000</c:v>
                </c:pt>
                <c:pt idx="21">
                  <c:v>81.200000</c:v>
                </c:pt>
                <c:pt idx="22">
                  <c:v>79.600000</c:v>
                </c:pt>
                <c:pt idx="23">
                  <c:v>77.400000</c:v>
                </c:pt>
                <c:pt idx="24">
                  <c:v>73.800000</c:v>
                </c:pt>
                <c:pt idx="25">
                  <c:v>72.000000</c:v>
                </c:pt>
                <c:pt idx="26">
                  <c:v>66.600000</c:v>
                </c:pt>
                <c:pt idx="27">
                  <c:v>60.600000</c:v>
                </c:pt>
                <c:pt idx="28">
                  <c:v>47.400000</c:v>
                </c:pt>
                <c:pt idx="29">
                  <c:v>38.700000</c:v>
                </c:pt>
                <c:pt idx="30">
                  <c:v>25.200000</c:v>
                </c:pt>
                <c:pt idx="31">
                  <c:v>14.400000</c:v>
                </c:pt>
                <c:pt idx="32">
                  <c:v>0.000000</c:v>
                </c:pt>
              </c:numCache>
            </c:numRef>
          </c:xVal>
          <c:yVal>
            <c:numRef>
              <c:f>Sheet1!$C$2:$C$34</c:f>
              <c:numCache>
                <c:ptCount val="33"/>
                <c:pt idx="0">
                  <c:v>62260000.000000</c:v>
                </c:pt>
                <c:pt idx="1">
                  <c:v>62260000.000000</c:v>
                </c:pt>
                <c:pt idx="2">
                  <c:v>62260000.000000</c:v>
                </c:pt>
                <c:pt idx="3">
                  <c:v>62260000.000000</c:v>
                </c:pt>
                <c:pt idx="4">
                  <c:v>62260000.000000</c:v>
                </c:pt>
                <c:pt idx="5">
                  <c:v>62260000.000000</c:v>
                </c:pt>
                <c:pt idx="6">
                  <c:v>62260000.000000</c:v>
                </c:pt>
                <c:pt idx="7">
                  <c:v>62260000.000000</c:v>
                </c:pt>
                <c:pt idx="8">
                  <c:v>62260000.000000</c:v>
                </c:pt>
                <c:pt idx="9">
                  <c:v>62270000.000000</c:v>
                </c:pt>
                <c:pt idx="10">
                  <c:v>62260000.000000</c:v>
                </c:pt>
                <c:pt idx="11">
                  <c:v>62290000.000000</c:v>
                </c:pt>
                <c:pt idx="12">
                  <c:v>62300000.000000</c:v>
                </c:pt>
                <c:pt idx="13">
                  <c:v>62310000.000000</c:v>
                </c:pt>
                <c:pt idx="14">
                  <c:v>62330000.000000</c:v>
                </c:pt>
                <c:pt idx="15">
                  <c:v>62320000.000000</c:v>
                </c:pt>
                <c:pt idx="16">
                  <c:v>62330000.000000</c:v>
                </c:pt>
                <c:pt idx="17">
                  <c:v>62340000.000000</c:v>
                </c:pt>
                <c:pt idx="18">
                  <c:v>62330000.000000</c:v>
                </c:pt>
                <c:pt idx="19">
                  <c:v>62330000.000000</c:v>
                </c:pt>
                <c:pt idx="20">
                  <c:v>62340000.000000</c:v>
                </c:pt>
                <c:pt idx="21">
                  <c:v>62340000.000000</c:v>
                </c:pt>
                <c:pt idx="22">
                  <c:v>62340000.000000</c:v>
                </c:pt>
                <c:pt idx="23">
                  <c:v>58520000.000000</c:v>
                </c:pt>
                <c:pt idx="24">
                  <c:v>58480000.000000</c:v>
                </c:pt>
                <c:pt idx="25">
                  <c:v>58430000.000000</c:v>
                </c:pt>
                <c:pt idx="26">
                  <c:v>57940000.000000</c:v>
                </c:pt>
                <c:pt idx="27">
                  <c:v>57020000.000000</c:v>
                </c:pt>
                <c:pt idx="28">
                  <c:v>48250000.000000</c:v>
                </c:pt>
                <c:pt idx="29">
                  <c:v>48250000.000000</c:v>
                </c:pt>
                <c:pt idx="30">
                  <c:v>47510000.000000</c:v>
                </c:pt>
                <c:pt idx="31">
                  <c:v>46520000.000000</c:v>
                </c:pt>
                <c:pt idx="32">
                  <c:v>59720000.000000</c:v>
                </c:pt>
              </c:numCache>
            </c:numRef>
          </c:yVal>
          <c:smooth val="0"/>
        </c:ser>
        <c:axId val="2094734552"/>
        <c:axId val="2094734553"/>
      </c:scatterChart>
      <c:valAx>
        <c:axId val="2094734552"/>
        <c:scaling>
          <c:orientation val="minMax"/>
        </c:scaling>
        <c:delete val="0"/>
        <c:axPos val="b"/>
        <c:minorGridlines>
          <c:spPr>
            <a:ln w="12700" cap="flat">
              <a:solidFill>
                <a:srgbClr val="BABABA"/>
              </a:solidFill>
              <a:prstDash val="lgDash"/>
              <a:round/>
            </a:ln>
          </c:spPr>
        </c:minorGridlines>
        <c:numFmt formatCode="0.####" sourceLinked="0"/>
        <c:majorTickMark val="out"/>
        <c:minorTickMark val="none"/>
        <c:tickLblPos val="nextTo"/>
        <c:spPr>
          <a:ln w="12700" cap="flat">
            <a:solidFill>
              <a:srgbClr val="888888"/>
            </a:solidFill>
            <a:prstDash val="solid"/>
            <a:round/>
          </a:ln>
        </c:spPr>
        <c:txPr>
          <a:bodyPr rot="0"/>
          <a:lstStyle/>
          <a:p>
            <a:pPr>
              <a:defRPr b="0" i="0" strike="noStrike" sz="1400" u="none">
                <a:solidFill>
                  <a:srgbClr val="000000"/>
                </a:solidFill>
                <a:latin typeface="Times New Roman"/>
              </a:defRPr>
            </a:pPr>
          </a:p>
        </c:txPr>
        <c:crossAx val="2094734553"/>
        <c:crosses val="autoZero"/>
        <c:crossBetween val="between"/>
        <c:majorUnit val="45"/>
        <c:minorUnit val="22.5"/>
      </c:valAx>
      <c:valAx>
        <c:axId val="2094734553"/>
        <c:scaling>
          <c:orientation val="minMax"/>
        </c:scaling>
        <c:delete val="0"/>
        <c:axPos val="l"/>
        <c:minorGridlines>
          <c:spPr>
            <a:ln w="12700" cap="flat">
              <a:solidFill>
                <a:srgbClr val="BABABA"/>
              </a:solidFill>
              <a:prstDash val="lgDash"/>
              <a:round/>
            </a:ln>
          </c:spPr>
        </c:minorGridlines>
        <c:numFmt formatCode="0.00E+00" sourceLinked="0"/>
        <c:majorTickMark val="out"/>
        <c:minorTickMark val="none"/>
        <c:tickLblPos val="nextTo"/>
        <c:spPr>
          <a:ln w="12700" cap="flat">
            <a:solidFill>
              <a:srgbClr val="888888"/>
            </a:solidFill>
            <a:prstDash val="solid"/>
            <a:round/>
          </a:ln>
        </c:spPr>
        <c:txPr>
          <a:bodyPr rot="0"/>
          <a:lstStyle/>
          <a:p>
            <a:pPr>
              <a:defRPr b="0" i="0" strike="noStrike" sz="1400" u="none">
                <a:solidFill>
                  <a:srgbClr val="000000"/>
                </a:solidFill>
                <a:latin typeface="Times New Roman"/>
              </a:defRPr>
            </a:pPr>
          </a:p>
        </c:txPr>
        <c:crossAx val="2094734552"/>
        <c:crosses val="autoZero"/>
        <c:crossBetween val="between"/>
        <c:majorUnit val="1.75e+07"/>
        <c:minorUnit val="8.75e+06"/>
      </c:valAx>
      <c:spPr>
        <a:noFill/>
        <a:ln w="12700" cap="flat">
          <a:noFill/>
          <a:miter lim="400000"/>
        </a:ln>
        <a:effectLst/>
      </c:spPr>
    </c:plotArea>
    <c:plotVisOnly val="1"/>
    <c:dispBlanksAs val="gap"/>
  </c:chart>
  <c:spPr>
    <a:noFill/>
    <a:ln>
      <a:noFill/>
    </a:ln>
    <a:effectLst/>
  </c:spPr>
  <c:externalData r:id="rId1">
    <c:autoUpdate val="0"/>
  </c:externalData>
</c:chartSpace>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p:nvPr>
            <p:ph type="sldImg"/>
          </p:nvPr>
        </p:nvSpPr>
        <p:spPr>
          <a:xfrm>
            <a:off x="1143000" y="685800"/>
            <a:ext cx="4572000" cy="3429000"/>
          </a:xfrm>
          <a:prstGeom prst="rect">
            <a:avLst/>
          </a:prstGeom>
        </p:spPr>
        <p:txBody>
          <a:bodyPr/>
          <a:lstStyle/>
          <a:p>
            <a:pPr/>
          </a:p>
        </p:txBody>
      </p:sp>
      <p:sp>
        <p:nvSpPr>
          <p:cNvPr id="110" name="Shape 11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92" name="Title Text"/>
          <p:cNvSpPr txBox="1"/>
          <p:nvPr>
            <p:ph type="title"/>
          </p:nvPr>
        </p:nvSpPr>
        <p:spPr>
          <a:prstGeom prst="rect">
            <a:avLst/>
          </a:prstGeom>
        </p:spPr>
        <p:txBody>
          <a:bodyPr/>
          <a:lstStyle/>
          <a:p>
            <a:pPr/>
            <a:r>
              <a:t>Title Text</a:t>
            </a:r>
          </a:p>
        </p:txBody>
      </p:sp>
      <p:sp>
        <p:nvSpPr>
          <p:cNvPr id="9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101" name="Title Text"/>
          <p:cNvSpPr txBox="1"/>
          <p:nvPr>
            <p:ph type="title"/>
          </p:nvPr>
        </p:nvSpPr>
        <p:spPr>
          <a:xfrm>
            <a:off x="6629400" y="274638"/>
            <a:ext cx="2057400" cy="5851526"/>
          </a:xfrm>
          <a:prstGeom prst="rect">
            <a:avLst/>
          </a:prstGeom>
        </p:spPr>
        <p:txBody>
          <a:bodyPr/>
          <a:lstStyle/>
          <a:p>
            <a:pPr/>
            <a:r>
              <a:t>Title Text</a:t>
            </a:r>
          </a:p>
        </p:txBody>
      </p:sp>
      <p:sp>
        <p:nvSpPr>
          <p:cNvPr id="102" name="Body Level One…"/>
          <p:cNvSpPr txBox="1"/>
          <p:nvPr>
            <p:ph type="body" idx="1"/>
          </p:nvPr>
        </p:nvSpPr>
        <p:spPr>
          <a:xfrm>
            <a:off x="457200" y="274638"/>
            <a:ext cx="6019800" cy="58515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4" cy="1162050"/>
          </a:xfrm>
          <a:prstGeom prst="rect">
            <a:avLst/>
          </a:prstGeom>
        </p:spPr>
        <p:txBody>
          <a:bodyPr anchor="b"/>
          <a:lstStyle>
            <a:lvl1pPr algn="l">
              <a:defRPr b="1" sz="2000"/>
            </a:lvl1pPr>
          </a:lstStyle>
          <a:p>
            <a:pPr/>
            <a:r>
              <a:t>Title Text</a:t>
            </a:r>
          </a:p>
        </p:txBody>
      </p:sp>
      <p:sp>
        <p:nvSpPr>
          <p:cNvPr id="73" name="Body Level One…"/>
          <p:cNvSpPr txBox="1"/>
          <p:nvPr>
            <p:ph type="body"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1" cy="566738"/>
          </a:xfrm>
          <a:prstGeom prst="rect">
            <a:avLst/>
          </a:prstGeom>
        </p:spPr>
        <p:txBody>
          <a:bodyPr anchor="b"/>
          <a:lstStyle>
            <a:lvl1pPr algn="l">
              <a:defRPr b="1" sz="2000"/>
            </a:lvl1pPr>
          </a:lstStyle>
          <a:p>
            <a:pPr/>
            <a:r>
              <a:t>Title Text</a:t>
            </a:r>
          </a:p>
        </p:txBody>
      </p:sp>
      <p:sp>
        <p:nvSpPr>
          <p:cNvPr id="83" name="Picture Placeholder 2"/>
          <p:cNvSpPr/>
          <p:nvPr>
            <p:ph type="pic" sz="half" idx="13"/>
          </p:nvPr>
        </p:nvSpPr>
        <p:spPr>
          <a:xfrm>
            <a:off x="1792288" y="612775"/>
            <a:ext cx="5486401" cy="4114800"/>
          </a:xfrm>
          <a:prstGeom prst="rect">
            <a:avLst/>
          </a:prstGeom>
        </p:spPr>
        <p:txBody>
          <a:bodyPr lIns="91439" rIns="91439">
            <a:noAutofit/>
          </a:bodyPr>
          <a:lstStyle/>
          <a:p>
            <a:pPr/>
          </a:p>
        </p:txBody>
      </p:sp>
      <p:sp>
        <p:nvSpPr>
          <p:cNvPr id="84" name="Body Level One…"/>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6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TextBox 3"/>
          <p:cNvSpPr txBox="1"/>
          <p:nvPr/>
        </p:nvSpPr>
        <p:spPr>
          <a:xfrm>
            <a:off x="234767" y="1391756"/>
            <a:ext cx="8606272" cy="12636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4000">
                <a:solidFill>
                  <a:srgbClr val="558ED5"/>
                </a:solidFill>
                <a:latin typeface="Times New Roman"/>
                <a:ea typeface="Times New Roman"/>
                <a:cs typeface="Times New Roman"/>
                <a:sym typeface="Times New Roman"/>
              </a:defRPr>
            </a:pPr>
            <a:r>
              <a:t> </a:t>
            </a:r>
            <a:r>
              <a:rPr b="1"/>
              <a:t>Comparative study of Enhanced Power Flow Controller and TCSC </a:t>
            </a:r>
          </a:p>
        </p:txBody>
      </p:sp>
      <p:pic>
        <p:nvPicPr>
          <p:cNvPr id="113" name="Picture 4" descr="Picture 4"/>
          <p:cNvPicPr>
            <a:picLocks noChangeAspect="1"/>
          </p:cNvPicPr>
          <p:nvPr/>
        </p:nvPicPr>
        <p:blipFill>
          <a:blip r:embed="rId2">
            <a:extLst/>
          </a:blip>
          <a:stretch>
            <a:fillRect/>
          </a:stretch>
        </p:blipFill>
        <p:spPr>
          <a:xfrm>
            <a:off x="3491879" y="2667000"/>
            <a:ext cx="2232249" cy="1944959"/>
          </a:xfrm>
          <a:prstGeom prst="rect">
            <a:avLst/>
          </a:prstGeom>
          <a:ln w="12700">
            <a:miter lim="400000"/>
          </a:ln>
        </p:spPr>
      </p:pic>
      <p:sp>
        <p:nvSpPr>
          <p:cNvPr id="114" name="Rectangle 5"/>
          <p:cNvSpPr txBox="1"/>
          <p:nvPr/>
        </p:nvSpPr>
        <p:spPr>
          <a:xfrm>
            <a:off x="-11629" y="4655403"/>
            <a:ext cx="3200401" cy="7642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400">
                <a:latin typeface="Times New Roman"/>
                <a:ea typeface="Times New Roman"/>
                <a:cs typeface="Times New Roman"/>
                <a:sym typeface="Times New Roman"/>
              </a:defRPr>
            </a:pPr>
            <a:r>
              <a:t>Supervised by:</a:t>
            </a:r>
            <a:endParaRPr u="sng"/>
          </a:p>
          <a:p>
            <a:pPr>
              <a:defRPr b="1" sz="2400">
                <a:latin typeface="Times New Roman"/>
                <a:ea typeface="Times New Roman"/>
                <a:cs typeface="Times New Roman"/>
                <a:sym typeface="Times New Roman"/>
              </a:defRPr>
            </a:pPr>
            <a:r>
              <a:rPr u="sng"/>
              <a:t>Mr. Ashish Jaiswal</a:t>
            </a:r>
          </a:p>
        </p:txBody>
      </p:sp>
      <p:sp>
        <p:nvSpPr>
          <p:cNvPr id="115" name="Rectangle 6"/>
          <p:cNvSpPr txBox="1"/>
          <p:nvPr/>
        </p:nvSpPr>
        <p:spPr>
          <a:xfrm>
            <a:off x="5845135" y="4495799"/>
            <a:ext cx="3298865" cy="14500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400">
                <a:latin typeface="Times New Roman"/>
                <a:ea typeface="Times New Roman"/>
                <a:cs typeface="Times New Roman"/>
                <a:sym typeface="Times New Roman"/>
              </a:defRPr>
            </a:pPr>
            <a:r>
              <a:t>Submitted by:</a:t>
            </a:r>
            <a:endParaRPr u="sng"/>
          </a:p>
          <a:p>
            <a:pPr>
              <a:defRPr b="1" sz="2400">
                <a:latin typeface="Times New Roman"/>
                <a:ea typeface="Times New Roman"/>
                <a:cs typeface="Times New Roman"/>
                <a:sym typeface="Times New Roman"/>
              </a:defRPr>
            </a:pPr>
            <a:r>
              <a:t>Vivek Kumar</a:t>
            </a:r>
          </a:p>
          <a:p>
            <a:pPr>
              <a:defRPr b="1" sz="2400">
                <a:latin typeface="Times New Roman"/>
                <a:ea typeface="Times New Roman"/>
                <a:cs typeface="Times New Roman"/>
                <a:sym typeface="Times New Roman"/>
              </a:defRPr>
            </a:pPr>
            <a:r>
              <a:t>Roll no :- 16EREPS605</a:t>
            </a:r>
          </a:p>
          <a:p>
            <a:pPr>
              <a:defRPr b="1" sz="2400">
                <a:latin typeface="Times New Roman"/>
                <a:ea typeface="Times New Roman"/>
                <a:cs typeface="Times New Roman"/>
                <a:sym typeface="Times New Roman"/>
              </a:defRPr>
            </a:pPr>
            <a:r>
              <a:t>M.Tech, Power System</a:t>
            </a:r>
          </a:p>
        </p:txBody>
      </p:sp>
      <p:sp>
        <p:nvSpPr>
          <p:cNvPr id="116" name="Rectangle 7"/>
          <p:cNvSpPr txBox="1"/>
          <p:nvPr/>
        </p:nvSpPr>
        <p:spPr>
          <a:xfrm>
            <a:off x="1608206" y="5975130"/>
            <a:ext cx="5859395" cy="7642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74320" indent="-274320" algn="ctr">
              <a:defRPr sz="2400">
                <a:solidFill>
                  <a:srgbClr val="FF0000"/>
                </a:solidFill>
                <a:latin typeface="Times New Roman"/>
                <a:ea typeface="Times New Roman"/>
                <a:cs typeface="Times New Roman"/>
                <a:sym typeface="Times New Roman"/>
              </a:defRPr>
            </a:pPr>
            <a:r>
              <a:t>Department of Electrical Engineering </a:t>
            </a:r>
          </a:p>
          <a:p>
            <a:pPr marL="274320" indent="-274320" algn="ctr">
              <a:defRPr sz="2400">
                <a:solidFill>
                  <a:srgbClr val="FF0000"/>
                </a:solidFill>
                <a:latin typeface="Times New Roman"/>
                <a:ea typeface="Times New Roman"/>
                <a:cs typeface="Times New Roman"/>
                <a:sym typeface="Times New Roman"/>
              </a:defRPr>
            </a:pPr>
            <a:r>
              <a:t>RIET, Jaipur</a:t>
            </a:r>
          </a:p>
        </p:txBody>
      </p:sp>
      <p:sp>
        <p:nvSpPr>
          <p:cNvPr id="117" name="Slide Number Placeholder 2"/>
          <p:cNvSpPr txBox="1"/>
          <p:nvPr>
            <p:ph type="sldNum" sz="quarter" idx="2"/>
          </p:nvPr>
        </p:nvSpPr>
        <p:spPr>
          <a:xfrm>
            <a:off x="8811260" y="6533004"/>
            <a:ext cx="256541" cy="421392"/>
          </a:xfrm>
          <a:prstGeom prst="rect">
            <a:avLst/>
          </a:prstGeom>
          <a:extLst>
            <a:ext uri="{C572A759-6A51-4108-AA02-DFA0A04FC94B}">
              <ma14:wrappingTextBoxFlag xmlns:ma14="http://schemas.microsoft.com/office/mac/drawingml/2011/main" val="1"/>
            </a:ext>
          </a:extLst>
        </p:spPr>
        <p:txBody>
          <a:bodyPr/>
          <a:lstStyle>
            <a:lvl1pPr>
              <a:defRPr sz="2400">
                <a:solidFill>
                  <a:srgbClr val="000000"/>
                </a:solidFill>
                <a:latin typeface="Times New Roman"/>
                <a:ea typeface="Times New Roman"/>
                <a:cs typeface="Times New Roman"/>
                <a:sym typeface="Times New Roman"/>
              </a:defRPr>
            </a:lvl1pPr>
          </a:lstStyle>
          <a:p>
            <a:pPr/>
            <a:fld id="{86CB4B4D-7CA3-9044-876B-883B54F8677D}" type="slidenum"/>
          </a:p>
        </p:txBody>
      </p:sp>
      <p:sp>
        <p:nvSpPr>
          <p:cNvPr id="118" name="Rectangle 8"/>
          <p:cNvSpPr txBox="1"/>
          <p:nvPr/>
        </p:nvSpPr>
        <p:spPr>
          <a:xfrm>
            <a:off x="381000" y="0"/>
            <a:ext cx="8460039" cy="1285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3200">
                <a:solidFill>
                  <a:srgbClr val="C00000"/>
                </a:solidFill>
                <a:effectLst>
                  <a:outerShdw sx="100000" sy="100000" kx="0" ky="0" algn="b" rotWithShape="0" blurRad="38100" dist="38100" dir="2700000">
                    <a:srgbClr val="000000">
                      <a:alpha val="43137"/>
                    </a:srgbClr>
                  </a:outerShdw>
                </a:effectLst>
                <a:latin typeface="Bookman Old Style"/>
                <a:ea typeface="Bookman Old Style"/>
                <a:cs typeface="Bookman Old Style"/>
                <a:sym typeface="Bookman Old Style"/>
              </a:defRPr>
            </a:pPr>
            <a:r>
              <a:t> </a:t>
            </a:r>
            <a:r>
              <a:rPr sz="4000"/>
              <a:t>M. Tech. Dissertation </a:t>
            </a:r>
            <a:br>
              <a:rPr sz="4000"/>
            </a:br>
            <a:r>
              <a:rPr sz="4000"/>
              <a:t>Viva-Voice Exam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Title 1"/>
          <p:cNvSpPr txBox="1"/>
          <p:nvPr>
            <p:ph type="title"/>
          </p:nvPr>
        </p:nvSpPr>
        <p:spPr>
          <a:xfrm>
            <a:off x="0" y="0"/>
            <a:ext cx="9144000" cy="1143000"/>
          </a:xfrm>
          <a:prstGeom prst="rect">
            <a:avLst/>
          </a:prstGeom>
        </p:spPr>
        <p:txBody>
          <a:bodyPr/>
          <a:lstStyle>
            <a:lvl1pPr>
              <a:defRPr b="1" sz="2800">
                <a:solidFill>
                  <a:srgbClr val="FF0000"/>
                </a:solidFill>
                <a:latin typeface="Times New Roman"/>
                <a:ea typeface="Times New Roman"/>
                <a:cs typeface="Times New Roman"/>
                <a:sym typeface="Times New Roman"/>
              </a:defRPr>
            </a:lvl1pPr>
          </a:lstStyle>
          <a:p>
            <a:pPr/>
            <a:r>
              <a:t>CONTROLLABLE PARAMETERS FOR FACTS DEVICES</a:t>
            </a:r>
          </a:p>
        </p:txBody>
      </p:sp>
      <p:sp>
        <p:nvSpPr>
          <p:cNvPr id="164" name="Content Placeholder 2"/>
          <p:cNvSpPr txBox="1"/>
          <p:nvPr>
            <p:ph type="body" idx="1"/>
          </p:nvPr>
        </p:nvSpPr>
        <p:spPr>
          <a:xfrm>
            <a:off x="0" y="1143000"/>
            <a:ext cx="9144000" cy="5791200"/>
          </a:xfrm>
          <a:prstGeom prst="rect">
            <a:avLst/>
          </a:prstGeom>
        </p:spPr>
        <p:txBody>
          <a:bodyPr/>
          <a:lstStyle/>
          <a:p>
            <a:pPr algn="just">
              <a:lnSpc>
                <a:spcPct val="90000"/>
              </a:lnSpc>
              <a:defRPr>
                <a:latin typeface="Times New Roman"/>
                <a:ea typeface="Times New Roman"/>
                <a:cs typeface="Times New Roman"/>
                <a:sym typeface="Times New Roman"/>
              </a:defRPr>
            </a:pPr>
            <a:r>
              <a:t>Injecting voltage in series with the line and with any phase angle with respect to driving voltage can control the magnitude and phase of the line current.</a:t>
            </a:r>
          </a:p>
          <a:p>
            <a:pPr algn="just">
              <a:lnSpc>
                <a:spcPct val="90000"/>
              </a:lnSpc>
              <a:defRPr>
                <a:latin typeface="Times New Roman"/>
                <a:ea typeface="Times New Roman"/>
                <a:cs typeface="Times New Roman"/>
                <a:sym typeface="Times New Roman"/>
              </a:defRPr>
            </a:pPr>
            <a:r>
              <a:t>When the angle is not large, controlling magnitude of one or the other line voltages can be very cost effective means for the control of reactive power flow through the inter-connection.</a:t>
            </a:r>
          </a:p>
          <a:p>
            <a:pPr algn="just">
              <a:lnSpc>
                <a:spcPct val="90000"/>
              </a:lnSpc>
              <a:defRPr>
                <a:latin typeface="Times New Roman"/>
                <a:ea typeface="Times New Roman"/>
                <a:cs typeface="Times New Roman"/>
                <a:sym typeface="Times New Roman"/>
              </a:defRPr>
            </a:pPr>
            <a:r>
              <a:t>Combination of the line impedance control with a series controller and voltage regulation with a shunt controller can also provide a cost effective means to control both active and reactive power flow between the two systems.   </a:t>
            </a:r>
          </a:p>
        </p:txBody>
      </p:sp>
      <p:sp>
        <p:nvSpPr>
          <p:cNvPr id="165" name="Slide Number Placeholder 3"/>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Title 1"/>
          <p:cNvSpPr txBox="1"/>
          <p:nvPr>
            <p:ph type="title"/>
          </p:nvPr>
        </p:nvSpPr>
        <p:spPr>
          <a:xfrm>
            <a:off x="533400" y="0"/>
            <a:ext cx="8229600" cy="1143000"/>
          </a:xfrm>
          <a:prstGeom prst="rect">
            <a:avLst/>
          </a:prstGeom>
        </p:spPr>
        <p:txBody>
          <a:bodyPr/>
          <a:lstStyle>
            <a:lvl1pPr>
              <a:defRPr>
                <a:solidFill>
                  <a:srgbClr val="FF0000"/>
                </a:solidFill>
              </a:defRPr>
            </a:lvl1pPr>
          </a:lstStyle>
          <a:p>
            <a:pPr/>
            <a:r>
              <a:t>FACTS CATEGORIZATION</a:t>
            </a:r>
          </a:p>
        </p:txBody>
      </p:sp>
      <p:sp>
        <p:nvSpPr>
          <p:cNvPr id="168" name="Content Placeholder 2"/>
          <p:cNvSpPr txBox="1"/>
          <p:nvPr>
            <p:ph type="body" idx="1"/>
          </p:nvPr>
        </p:nvSpPr>
        <p:spPr>
          <a:xfrm>
            <a:off x="13138" y="1066800"/>
            <a:ext cx="9144001" cy="5791200"/>
          </a:xfrm>
          <a:prstGeom prst="rect">
            <a:avLst/>
          </a:prstGeom>
        </p:spPr>
        <p:txBody>
          <a:bodyPr/>
          <a:lstStyle>
            <a:lvl1pPr marL="0" indent="0">
              <a:buSzTx/>
              <a:buNone/>
              <a:defRPr>
                <a:solidFill>
                  <a:srgbClr val="C00000"/>
                </a:solidFill>
                <a:latin typeface="Times New Roman"/>
                <a:ea typeface="Times New Roman"/>
                <a:cs typeface="Times New Roman"/>
                <a:sym typeface="Times New Roman"/>
              </a:defRPr>
            </a:lvl1pPr>
          </a:lstStyle>
          <a:p>
            <a:pPr/>
            <a:r>
              <a:t>		</a:t>
            </a:r>
          </a:p>
        </p:txBody>
      </p:sp>
      <p:pic>
        <p:nvPicPr>
          <p:cNvPr id="169" name="Picture 2" descr="Picture 2"/>
          <p:cNvPicPr>
            <a:picLocks noChangeAspect="1"/>
          </p:cNvPicPr>
          <p:nvPr/>
        </p:nvPicPr>
        <p:blipFill>
          <a:blip r:embed="rId2">
            <a:extLst/>
          </a:blip>
          <a:stretch>
            <a:fillRect/>
          </a:stretch>
        </p:blipFill>
        <p:spPr>
          <a:xfrm>
            <a:off x="31530" y="-2628"/>
            <a:ext cx="9144002" cy="6779423"/>
          </a:xfrm>
          <a:prstGeom prst="rect">
            <a:avLst/>
          </a:prstGeom>
          <a:ln w="12700">
            <a:miter lim="400000"/>
          </a:ln>
        </p:spPr>
      </p:pic>
      <p:sp>
        <p:nvSpPr>
          <p:cNvPr id="170" name="Slide Number Placeholder 3"/>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Title 1"/>
          <p:cNvSpPr txBox="1"/>
          <p:nvPr>
            <p:ph type="title"/>
          </p:nvPr>
        </p:nvSpPr>
        <p:spPr>
          <a:xfrm>
            <a:off x="0" y="0"/>
            <a:ext cx="9144000" cy="1143000"/>
          </a:xfrm>
          <a:prstGeom prst="rect">
            <a:avLst/>
          </a:prstGeom>
        </p:spPr>
        <p:txBody>
          <a:bodyPr/>
          <a:lstStyle>
            <a:lvl1pPr>
              <a:defRPr b="1" sz="3600">
                <a:solidFill>
                  <a:srgbClr val="FF0000"/>
                </a:solidFill>
                <a:latin typeface="Times New Roman"/>
                <a:ea typeface="Times New Roman"/>
                <a:cs typeface="Times New Roman"/>
                <a:sym typeface="Times New Roman"/>
              </a:defRPr>
            </a:lvl1pPr>
          </a:lstStyle>
          <a:p>
            <a:pPr/>
            <a:r>
              <a:t>GENERATION of FACTS CONTROLLER</a:t>
            </a:r>
          </a:p>
        </p:txBody>
      </p:sp>
      <p:grpSp>
        <p:nvGrpSpPr>
          <p:cNvPr id="212" name="Content Placeholder 3"/>
          <p:cNvGrpSpPr/>
          <p:nvPr/>
        </p:nvGrpSpPr>
        <p:grpSpPr>
          <a:xfrm>
            <a:off x="1116" y="1219200"/>
            <a:ext cx="9141768" cy="5638800"/>
            <a:chOff x="0" y="0"/>
            <a:chExt cx="9141767" cy="5638800"/>
          </a:xfrm>
        </p:grpSpPr>
        <p:grpSp>
          <p:nvGrpSpPr>
            <p:cNvPr id="175" name="Group"/>
            <p:cNvGrpSpPr/>
            <p:nvPr/>
          </p:nvGrpSpPr>
          <p:grpSpPr>
            <a:xfrm>
              <a:off x="0" y="0"/>
              <a:ext cx="2902149" cy="5638800"/>
              <a:chOff x="0" y="0"/>
              <a:chExt cx="2902148" cy="5638800"/>
            </a:xfrm>
          </p:grpSpPr>
          <p:sp>
            <p:nvSpPr>
              <p:cNvPr id="173" name="Rounded Rectangle"/>
              <p:cNvSpPr/>
              <p:nvPr/>
            </p:nvSpPr>
            <p:spPr>
              <a:xfrm>
                <a:off x="0" y="0"/>
                <a:ext cx="2902149" cy="5638800"/>
              </a:xfrm>
              <a:prstGeom prst="roundRect">
                <a:avLst>
                  <a:gd name="adj" fmla="val 10000"/>
                </a:avLst>
              </a:prstGeom>
              <a:solidFill>
                <a:srgbClr val="CFD7E7"/>
              </a:solidFill>
              <a:ln w="12700" cap="flat">
                <a:noFill/>
                <a:miter lim="400000"/>
              </a:ln>
              <a:effectLst/>
            </p:spPr>
            <p:txBody>
              <a:bodyPr wrap="square" lIns="45719" tIns="45719" rIns="45719" bIns="45719" numCol="1" anchor="ctr">
                <a:noAutofit/>
              </a:bodyPr>
              <a:lstStyle/>
              <a:p>
                <a:pPr algn="ctr" defTabSz="1511300">
                  <a:lnSpc>
                    <a:spcPct val="90000"/>
                  </a:lnSpc>
                  <a:spcBef>
                    <a:spcPts val="1300"/>
                  </a:spcBef>
                  <a:defRPr sz="3200"/>
                </a:pPr>
              </a:p>
            </p:txBody>
          </p:sp>
          <p:sp>
            <p:nvSpPr>
              <p:cNvPr id="174" name="First generation of FACTS:"/>
              <p:cNvSpPr txBox="1"/>
              <p:nvPr/>
            </p:nvSpPr>
            <p:spPr>
              <a:xfrm>
                <a:off x="0" y="5079"/>
                <a:ext cx="2902149" cy="16814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9539" tIns="129539" rIns="129539" bIns="129539" numCol="1" anchor="ctr">
                <a:spAutoFit/>
              </a:bodyPr>
              <a:lstStyle>
                <a:lvl1pPr marL="342900" indent="-342900" algn="ctr" defTabSz="1511300">
                  <a:lnSpc>
                    <a:spcPct val="90000"/>
                  </a:lnSpc>
                  <a:spcBef>
                    <a:spcPts val="1400"/>
                  </a:spcBef>
                  <a:buSzPct val="100000"/>
                  <a:buFont typeface="Arial"/>
                  <a:buChar char="•"/>
                  <a:defRPr sz="3400"/>
                </a:lvl1pPr>
              </a:lstStyle>
              <a:p>
                <a:pPr/>
                <a:r>
                  <a:t>First generation of FACTS:</a:t>
                </a:r>
              </a:p>
            </p:txBody>
          </p:sp>
        </p:grpSp>
        <p:grpSp>
          <p:nvGrpSpPr>
            <p:cNvPr id="178" name="Group"/>
            <p:cNvGrpSpPr/>
            <p:nvPr/>
          </p:nvGrpSpPr>
          <p:grpSpPr>
            <a:xfrm>
              <a:off x="290215" y="1692120"/>
              <a:ext cx="2321718" cy="1107799"/>
              <a:chOff x="0" y="0"/>
              <a:chExt cx="2321717" cy="1107797"/>
            </a:xfrm>
          </p:grpSpPr>
          <p:sp>
            <p:nvSpPr>
              <p:cNvPr id="176" name="Rounded Rectangle"/>
              <p:cNvSpPr/>
              <p:nvPr/>
            </p:nvSpPr>
            <p:spPr>
              <a:xfrm>
                <a:off x="0" y="0"/>
                <a:ext cx="2321718" cy="1107798"/>
              </a:xfrm>
              <a:prstGeom prst="roundRect">
                <a:avLst>
                  <a:gd name="adj" fmla="val 10000"/>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defTabSz="1511300">
                  <a:lnSpc>
                    <a:spcPct val="90000"/>
                  </a:lnSpc>
                  <a:spcBef>
                    <a:spcPts val="1300"/>
                  </a:spcBef>
                  <a:defRPr sz="3200">
                    <a:solidFill>
                      <a:srgbClr val="FFFFFF"/>
                    </a:solidFill>
                  </a:defRPr>
                </a:pPr>
              </a:p>
            </p:txBody>
          </p:sp>
          <p:sp>
            <p:nvSpPr>
              <p:cNvPr id="177" name="SVC"/>
              <p:cNvSpPr txBox="1"/>
              <p:nvPr/>
            </p:nvSpPr>
            <p:spPr>
              <a:xfrm>
                <a:off x="32445" y="235129"/>
                <a:ext cx="2256827"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4769" tIns="64769" rIns="64769" bIns="64769" numCol="1" anchor="ctr">
                <a:spAutoFit/>
              </a:bodyPr>
              <a:lstStyle>
                <a:lvl1pPr marL="342900" indent="-342900" algn="ctr" defTabSz="1511300">
                  <a:lnSpc>
                    <a:spcPct val="90000"/>
                  </a:lnSpc>
                  <a:spcBef>
                    <a:spcPts val="1400"/>
                  </a:spcBef>
                  <a:buSzPct val="100000"/>
                  <a:buFont typeface="Arial"/>
                  <a:buChar char="•"/>
                  <a:defRPr sz="3400">
                    <a:solidFill>
                      <a:srgbClr val="FFFFFF"/>
                    </a:solidFill>
                  </a:defRPr>
                </a:lvl1pPr>
              </a:lstStyle>
              <a:p>
                <a:pPr/>
                <a:r>
                  <a:t>SVC</a:t>
                </a:r>
              </a:p>
            </p:txBody>
          </p:sp>
        </p:grpSp>
        <p:grpSp>
          <p:nvGrpSpPr>
            <p:cNvPr id="181" name="Group"/>
            <p:cNvGrpSpPr/>
            <p:nvPr/>
          </p:nvGrpSpPr>
          <p:grpSpPr>
            <a:xfrm>
              <a:off x="290215" y="2970350"/>
              <a:ext cx="2321718" cy="1107799"/>
              <a:chOff x="0" y="0"/>
              <a:chExt cx="2321717" cy="1107797"/>
            </a:xfrm>
          </p:grpSpPr>
          <p:sp>
            <p:nvSpPr>
              <p:cNvPr id="179" name="Rounded Rectangle"/>
              <p:cNvSpPr/>
              <p:nvPr/>
            </p:nvSpPr>
            <p:spPr>
              <a:xfrm>
                <a:off x="0" y="0"/>
                <a:ext cx="2321718" cy="1107798"/>
              </a:xfrm>
              <a:prstGeom prst="roundRect">
                <a:avLst>
                  <a:gd name="adj" fmla="val 10000"/>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defTabSz="1511300">
                  <a:lnSpc>
                    <a:spcPct val="90000"/>
                  </a:lnSpc>
                  <a:spcBef>
                    <a:spcPts val="1300"/>
                  </a:spcBef>
                  <a:defRPr sz="3200">
                    <a:solidFill>
                      <a:srgbClr val="FFFFFF"/>
                    </a:solidFill>
                  </a:defRPr>
                </a:pPr>
              </a:p>
            </p:txBody>
          </p:sp>
          <p:sp>
            <p:nvSpPr>
              <p:cNvPr id="180" name="TCSC"/>
              <p:cNvSpPr txBox="1"/>
              <p:nvPr/>
            </p:nvSpPr>
            <p:spPr>
              <a:xfrm>
                <a:off x="32445" y="235128"/>
                <a:ext cx="2256827"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4769" tIns="64769" rIns="64769" bIns="64769" numCol="1" anchor="ctr">
                <a:spAutoFit/>
              </a:bodyPr>
              <a:lstStyle>
                <a:lvl1pPr marL="342900" indent="-342900" algn="ctr" defTabSz="1511300">
                  <a:lnSpc>
                    <a:spcPct val="90000"/>
                  </a:lnSpc>
                  <a:spcBef>
                    <a:spcPts val="1400"/>
                  </a:spcBef>
                  <a:buSzPct val="100000"/>
                  <a:buFont typeface="Arial"/>
                  <a:buChar char="•"/>
                  <a:defRPr sz="3400">
                    <a:solidFill>
                      <a:srgbClr val="FFFFFF"/>
                    </a:solidFill>
                  </a:defRPr>
                </a:lvl1pPr>
              </a:lstStyle>
              <a:p>
                <a:pPr/>
                <a:r>
                  <a:t>TCSC</a:t>
                </a:r>
              </a:p>
            </p:txBody>
          </p:sp>
        </p:grpSp>
        <p:grpSp>
          <p:nvGrpSpPr>
            <p:cNvPr id="184" name="Group"/>
            <p:cNvGrpSpPr/>
            <p:nvPr/>
          </p:nvGrpSpPr>
          <p:grpSpPr>
            <a:xfrm>
              <a:off x="290215" y="4248579"/>
              <a:ext cx="2321718" cy="1107799"/>
              <a:chOff x="0" y="0"/>
              <a:chExt cx="2321717" cy="1107797"/>
            </a:xfrm>
          </p:grpSpPr>
          <p:sp>
            <p:nvSpPr>
              <p:cNvPr id="182" name="Rounded Rectangle"/>
              <p:cNvSpPr/>
              <p:nvPr/>
            </p:nvSpPr>
            <p:spPr>
              <a:xfrm>
                <a:off x="0" y="0"/>
                <a:ext cx="2321718" cy="1107798"/>
              </a:xfrm>
              <a:prstGeom prst="roundRect">
                <a:avLst>
                  <a:gd name="adj" fmla="val 10000"/>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defTabSz="1511300">
                  <a:lnSpc>
                    <a:spcPct val="90000"/>
                  </a:lnSpc>
                  <a:spcBef>
                    <a:spcPts val="1300"/>
                  </a:spcBef>
                  <a:defRPr sz="3200">
                    <a:solidFill>
                      <a:srgbClr val="FFFFFF"/>
                    </a:solidFill>
                  </a:defRPr>
                </a:pPr>
              </a:p>
            </p:txBody>
          </p:sp>
          <p:sp>
            <p:nvSpPr>
              <p:cNvPr id="183" name="TCPST"/>
              <p:cNvSpPr txBox="1"/>
              <p:nvPr/>
            </p:nvSpPr>
            <p:spPr>
              <a:xfrm>
                <a:off x="32445" y="235129"/>
                <a:ext cx="2256827"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4769" tIns="64769" rIns="64769" bIns="64769" numCol="1" anchor="ctr">
                <a:spAutoFit/>
              </a:bodyPr>
              <a:lstStyle>
                <a:lvl1pPr marL="342900" indent="-342900" algn="ctr" defTabSz="1511300">
                  <a:lnSpc>
                    <a:spcPct val="90000"/>
                  </a:lnSpc>
                  <a:spcBef>
                    <a:spcPts val="1400"/>
                  </a:spcBef>
                  <a:buSzPct val="100000"/>
                  <a:buFont typeface="Arial"/>
                  <a:buChar char="•"/>
                  <a:defRPr sz="3400">
                    <a:solidFill>
                      <a:srgbClr val="FFFFFF"/>
                    </a:solidFill>
                  </a:defRPr>
                </a:lvl1pPr>
              </a:lstStyle>
              <a:p>
                <a:pPr/>
                <a:r>
                  <a:t>TCPST</a:t>
                </a:r>
              </a:p>
            </p:txBody>
          </p:sp>
        </p:grpSp>
        <p:grpSp>
          <p:nvGrpSpPr>
            <p:cNvPr id="187" name="Group"/>
            <p:cNvGrpSpPr/>
            <p:nvPr/>
          </p:nvGrpSpPr>
          <p:grpSpPr>
            <a:xfrm>
              <a:off x="3119809" y="0"/>
              <a:ext cx="2902149" cy="5638800"/>
              <a:chOff x="0" y="0"/>
              <a:chExt cx="2902148" cy="5638800"/>
            </a:xfrm>
          </p:grpSpPr>
          <p:sp>
            <p:nvSpPr>
              <p:cNvPr id="185" name="Rounded Rectangle"/>
              <p:cNvSpPr/>
              <p:nvPr/>
            </p:nvSpPr>
            <p:spPr>
              <a:xfrm>
                <a:off x="0" y="0"/>
                <a:ext cx="2902149" cy="5638800"/>
              </a:xfrm>
              <a:prstGeom prst="roundRect">
                <a:avLst>
                  <a:gd name="adj" fmla="val 10000"/>
                </a:avLst>
              </a:prstGeom>
              <a:solidFill>
                <a:srgbClr val="CFD7E7"/>
              </a:solidFill>
              <a:ln w="12700" cap="flat">
                <a:noFill/>
                <a:miter lim="400000"/>
              </a:ln>
              <a:effectLst/>
            </p:spPr>
            <p:txBody>
              <a:bodyPr wrap="square" lIns="45719" tIns="45719" rIns="45719" bIns="45719" numCol="1" anchor="ctr">
                <a:noAutofit/>
              </a:bodyPr>
              <a:lstStyle/>
              <a:p>
                <a:pPr algn="ctr" defTabSz="1511300">
                  <a:lnSpc>
                    <a:spcPct val="90000"/>
                  </a:lnSpc>
                  <a:spcBef>
                    <a:spcPts val="1300"/>
                  </a:spcBef>
                  <a:defRPr sz="3200"/>
                </a:pPr>
              </a:p>
            </p:txBody>
          </p:sp>
          <p:sp>
            <p:nvSpPr>
              <p:cNvPr id="186" name="Second generation of FACTS:"/>
              <p:cNvSpPr txBox="1"/>
              <p:nvPr/>
            </p:nvSpPr>
            <p:spPr>
              <a:xfrm>
                <a:off x="0" y="5079"/>
                <a:ext cx="2902149" cy="16814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9539" tIns="129539" rIns="129539" bIns="129539" numCol="1" anchor="ctr">
                <a:spAutoFit/>
              </a:bodyPr>
              <a:lstStyle>
                <a:lvl1pPr marL="342900" indent="-342900" algn="ctr" defTabSz="1511300">
                  <a:lnSpc>
                    <a:spcPct val="90000"/>
                  </a:lnSpc>
                  <a:spcBef>
                    <a:spcPts val="1400"/>
                  </a:spcBef>
                  <a:buSzPct val="100000"/>
                  <a:buFont typeface="Arial"/>
                  <a:buChar char="•"/>
                  <a:defRPr sz="3400"/>
                </a:lvl1pPr>
              </a:lstStyle>
              <a:p>
                <a:pPr/>
                <a:r>
                  <a:t>Second generation of FACTS:</a:t>
                </a:r>
              </a:p>
            </p:txBody>
          </p:sp>
        </p:grpSp>
        <p:grpSp>
          <p:nvGrpSpPr>
            <p:cNvPr id="190" name="Group"/>
            <p:cNvGrpSpPr/>
            <p:nvPr/>
          </p:nvGrpSpPr>
          <p:grpSpPr>
            <a:xfrm>
              <a:off x="3410023" y="1691776"/>
              <a:ext cx="2321719" cy="821454"/>
              <a:chOff x="0" y="0"/>
              <a:chExt cx="2321717" cy="821452"/>
            </a:xfrm>
          </p:grpSpPr>
          <p:sp>
            <p:nvSpPr>
              <p:cNvPr id="188" name="Rounded Rectangle"/>
              <p:cNvSpPr/>
              <p:nvPr/>
            </p:nvSpPr>
            <p:spPr>
              <a:xfrm>
                <a:off x="0" y="0"/>
                <a:ext cx="2321718" cy="821453"/>
              </a:xfrm>
              <a:prstGeom prst="roundRect">
                <a:avLst>
                  <a:gd name="adj" fmla="val 10000"/>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defTabSz="1511300">
                  <a:lnSpc>
                    <a:spcPct val="90000"/>
                  </a:lnSpc>
                  <a:spcBef>
                    <a:spcPts val="1300"/>
                  </a:spcBef>
                  <a:defRPr sz="3200">
                    <a:solidFill>
                      <a:srgbClr val="FFFFFF"/>
                    </a:solidFill>
                  </a:defRPr>
                </a:pPr>
              </a:p>
            </p:txBody>
          </p:sp>
          <p:sp>
            <p:nvSpPr>
              <p:cNvPr id="189" name="SSSC"/>
              <p:cNvSpPr txBox="1"/>
              <p:nvPr/>
            </p:nvSpPr>
            <p:spPr>
              <a:xfrm>
                <a:off x="24060" y="91956"/>
                <a:ext cx="2273599"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4769" tIns="64769" rIns="64769" bIns="64769" numCol="1" anchor="ctr">
                <a:spAutoFit/>
              </a:bodyPr>
              <a:lstStyle>
                <a:lvl1pPr marL="342900" indent="-342900" algn="ctr" defTabSz="1511300">
                  <a:lnSpc>
                    <a:spcPct val="90000"/>
                  </a:lnSpc>
                  <a:spcBef>
                    <a:spcPts val="1400"/>
                  </a:spcBef>
                  <a:buSzPct val="100000"/>
                  <a:buFont typeface="Arial"/>
                  <a:buChar char="•"/>
                  <a:defRPr sz="3400">
                    <a:solidFill>
                      <a:srgbClr val="FFFFFF"/>
                    </a:solidFill>
                  </a:defRPr>
                </a:lvl1pPr>
              </a:lstStyle>
              <a:p>
                <a:pPr/>
                <a:r>
                  <a:t>SSSC</a:t>
                </a:r>
              </a:p>
            </p:txBody>
          </p:sp>
        </p:grpSp>
        <p:grpSp>
          <p:nvGrpSpPr>
            <p:cNvPr id="193" name="Group"/>
            <p:cNvGrpSpPr/>
            <p:nvPr/>
          </p:nvGrpSpPr>
          <p:grpSpPr>
            <a:xfrm>
              <a:off x="3410023" y="2639608"/>
              <a:ext cx="2321719" cy="821454"/>
              <a:chOff x="0" y="0"/>
              <a:chExt cx="2321717" cy="821452"/>
            </a:xfrm>
          </p:grpSpPr>
          <p:sp>
            <p:nvSpPr>
              <p:cNvPr id="191" name="Rounded Rectangle"/>
              <p:cNvSpPr/>
              <p:nvPr/>
            </p:nvSpPr>
            <p:spPr>
              <a:xfrm>
                <a:off x="0" y="0"/>
                <a:ext cx="2321718" cy="821453"/>
              </a:xfrm>
              <a:prstGeom prst="roundRect">
                <a:avLst>
                  <a:gd name="adj" fmla="val 10000"/>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defTabSz="1511300">
                  <a:lnSpc>
                    <a:spcPct val="90000"/>
                  </a:lnSpc>
                  <a:spcBef>
                    <a:spcPts val="1300"/>
                  </a:spcBef>
                  <a:defRPr sz="3200">
                    <a:solidFill>
                      <a:srgbClr val="FFFFFF"/>
                    </a:solidFill>
                  </a:defRPr>
                </a:pPr>
              </a:p>
            </p:txBody>
          </p:sp>
          <p:sp>
            <p:nvSpPr>
              <p:cNvPr id="192" name="STATCOM"/>
              <p:cNvSpPr txBox="1"/>
              <p:nvPr/>
            </p:nvSpPr>
            <p:spPr>
              <a:xfrm>
                <a:off x="24060" y="91956"/>
                <a:ext cx="2273599"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4769" tIns="64769" rIns="64769" bIns="64769" numCol="1" anchor="ctr">
                <a:spAutoFit/>
              </a:bodyPr>
              <a:lstStyle>
                <a:lvl1pPr marL="342900" indent="-342900" algn="ctr" defTabSz="1511300">
                  <a:lnSpc>
                    <a:spcPct val="90000"/>
                  </a:lnSpc>
                  <a:spcBef>
                    <a:spcPts val="1400"/>
                  </a:spcBef>
                  <a:buSzPct val="100000"/>
                  <a:buFont typeface="Arial"/>
                  <a:buChar char="•"/>
                  <a:defRPr sz="3400">
                    <a:solidFill>
                      <a:srgbClr val="FFFFFF"/>
                    </a:solidFill>
                  </a:defRPr>
                </a:lvl1pPr>
              </a:lstStyle>
              <a:p>
                <a:pPr/>
                <a:r>
                  <a:t>STATCOM</a:t>
                </a:r>
              </a:p>
            </p:txBody>
          </p:sp>
        </p:grpSp>
        <p:grpSp>
          <p:nvGrpSpPr>
            <p:cNvPr id="196" name="Group"/>
            <p:cNvGrpSpPr/>
            <p:nvPr/>
          </p:nvGrpSpPr>
          <p:grpSpPr>
            <a:xfrm>
              <a:off x="3410023" y="3587438"/>
              <a:ext cx="2321719" cy="821453"/>
              <a:chOff x="0" y="0"/>
              <a:chExt cx="2321717" cy="821452"/>
            </a:xfrm>
          </p:grpSpPr>
          <p:sp>
            <p:nvSpPr>
              <p:cNvPr id="194" name="Rounded Rectangle"/>
              <p:cNvSpPr/>
              <p:nvPr/>
            </p:nvSpPr>
            <p:spPr>
              <a:xfrm>
                <a:off x="0" y="0"/>
                <a:ext cx="2321718" cy="821453"/>
              </a:xfrm>
              <a:prstGeom prst="roundRect">
                <a:avLst>
                  <a:gd name="adj" fmla="val 10000"/>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defTabSz="1511300">
                  <a:lnSpc>
                    <a:spcPct val="90000"/>
                  </a:lnSpc>
                  <a:spcBef>
                    <a:spcPts val="1300"/>
                  </a:spcBef>
                  <a:defRPr sz="3200">
                    <a:solidFill>
                      <a:srgbClr val="FFFFFF"/>
                    </a:solidFill>
                  </a:defRPr>
                </a:pPr>
              </a:p>
            </p:txBody>
          </p:sp>
          <p:sp>
            <p:nvSpPr>
              <p:cNvPr id="195" name="UPFC"/>
              <p:cNvSpPr txBox="1"/>
              <p:nvPr/>
            </p:nvSpPr>
            <p:spPr>
              <a:xfrm>
                <a:off x="24060" y="91956"/>
                <a:ext cx="2273599"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4769" tIns="64769" rIns="64769" bIns="64769" numCol="1" anchor="ctr">
                <a:spAutoFit/>
              </a:bodyPr>
              <a:lstStyle>
                <a:lvl1pPr marL="342900" indent="-342900" algn="ctr" defTabSz="1511300">
                  <a:lnSpc>
                    <a:spcPct val="90000"/>
                  </a:lnSpc>
                  <a:spcBef>
                    <a:spcPts val="1400"/>
                  </a:spcBef>
                  <a:buSzPct val="100000"/>
                  <a:buFont typeface="Arial"/>
                  <a:buChar char="•"/>
                  <a:defRPr sz="3400">
                    <a:solidFill>
                      <a:srgbClr val="FFFFFF"/>
                    </a:solidFill>
                  </a:defRPr>
                </a:lvl1pPr>
              </a:lstStyle>
              <a:p>
                <a:pPr/>
                <a:r>
                  <a:t>UPFC</a:t>
                </a:r>
              </a:p>
            </p:txBody>
          </p:sp>
        </p:grpSp>
        <p:grpSp>
          <p:nvGrpSpPr>
            <p:cNvPr id="199" name="Group"/>
            <p:cNvGrpSpPr/>
            <p:nvPr/>
          </p:nvGrpSpPr>
          <p:grpSpPr>
            <a:xfrm>
              <a:off x="3410023" y="4535268"/>
              <a:ext cx="2321719" cy="821454"/>
              <a:chOff x="0" y="0"/>
              <a:chExt cx="2321717" cy="821452"/>
            </a:xfrm>
          </p:grpSpPr>
          <p:sp>
            <p:nvSpPr>
              <p:cNvPr id="197" name="Rounded Rectangle"/>
              <p:cNvSpPr/>
              <p:nvPr/>
            </p:nvSpPr>
            <p:spPr>
              <a:xfrm>
                <a:off x="0" y="0"/>
                <a:ext cx="2321718" cy="821453"/>
              </a:xfrm>
              <a:prstGeom prst="roundRect">
                <a:avLst>
                  <a:gd name="adj" fmla="val 10000"/>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defTabSz="1511300">
                  <a:lnSpc>
                    <a:spcPct val="90000"/>
                  </a:lnSpc>
                  <a:spcBef>
                    <a:spcPts val="1300"/>
                  </a:spcBef>
                  <a:defRPr sz="3200">
                    <a:solidFill>
                      <a:srgbClr val="FFFFFF"/>
                    </a:solidFill>
                  </a:defRPr>
                </a:pPr>
              </a:p>
            </p:txBody>
          </p:sp>
          <p:sp>
            <p:nvSpPr>
              <p:cNvPr id="198" name="IPFC"/>
              <p:cNvSpPr txBox="1"/>
              <p:nvPr/>
            </p:nvSpPr>
            <p:spPr>
              <a:xfrm>
                <a:off x="24060" y="91956"/>
                <a:ext cx="2273599"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4769" tIns="64769" rIns="64769" bIns="64769" numCol="1" anchor="ctr">
                <a:spAutoFit/>
              </a:bodyPr>
              <a:lstStyle>
                <a:lvl1pPr marL="342900" indent="-342900" algn="ctr" defTabSz="1511300">
                  <a:lnSpc>
                    <a:spcPct val="90000"/>
                  </a:lnSpc>
                  <a:spcBef>
                    <a:spcPts val="1400"/>
                  </a:spcBef>
                  <a:buSzPct val="100000"/>
                  <a:buFont typeface="Arial"/>
                  <a:buChar char="•"/>
                  <a:defRPr sz="3400">
                    <a:solidFill>
                      <a:srgbClr val="FFFFFF"/>
                    </a:solidFill>
                  </a:defRPr>
                </a:lvl1pPr>
              </a:lstStyle>
              <a:p>
                <a:pPr/>
                <a:r>
                  <a:t>IPFC</a:t>
                </a:r>
              </a:p>
            </p:txBody>
          </p:sp>
        </p:grpSp>
        <p:grpSp>
          <p:nvGrpSpPr>
            <p:cNvPr id="202" name="Group"/>
            <p:cNvGrpSpPr/>
            <p:nvPr/>
          </p:nvGrpSpPr>
          <p:grpSpPr>
            <a:xfrm>
              <a:off x="6239618" y="0"/>
              <a:ext cx="2902150" cy="5638800"/>
              <a:chOff x="0" y="0"/>
              <a:chExt cx="2902148" cy="5638800"/>
            </a:xfrm>
          </p:grpSpPr>
          <p:sp>
            <p:nvSpPr>
              <p:cNvPr id="200" name="Rounded Rectangle"/>
              <p:cNvSpPr/>
              <p:nvPr/>
            </p:nvSpPr>
            <p:spPr>
              <a:xfrm>
                <a:off x="0" y="0"/>
                <a:ext cx="2902149" cy="5638800"/>
              </a:xfrm>
              <a:prstGeom prst="roundRect">
                <a:avLst>
                  <a:gd name="adj" fmla="val 10000"/>
                </a:avLst>
              </a:prstGeom>
              <a:solidFill>
                <a:srgbClr val="CFD7E7"/>
              </a:solidFill>
              <a:ln w="12700" cap="flat">
                <a:noFill/>
                <a:miter lim="400000"/>
              </a:ln>
              <a:effectLst/>
            </p:spPr>
            <p:txBody>
              <a:bodyPr wrap="square" lIns="45719" tIns="45719" rIns="45719" bIns="45719" numCol="1" anchor="ctr">
                <a:noAutofit/>
              </a:bodyPr>
              <a:lstStyle/>
              <a:p>
                <a:pPr algn="ctr" defTabSz="1511300">
                  <a:lnSpc>
                    <a:spcPct val="90000"/>
                  </a:lnSpc>
                  <a:spcBef>
                    <a:spcPts val="1300"/>
                  </a:spcBef>
                  <a:defRPr sz="3200"/>
                </a:pPr>
              </a:p>
            </p:txBody>
          </p:sp>
          <p:sp>
            <p:nvSpPr>
              <p:cNvPr id="201" name="Third generation of FACTS:"/>
              <p:cNvSpPr txBox="1"/>
              <p:nvPr/>
            </p:nvSpPr>
            <p:spPr>
              <a:xfrm>
                <a:off x="0" y="5079"/>
                <a:ext cx="2902149" cy="16814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9539" tIns="129539" rIns="129539" bIns="129539" numCol="1" anchor="ctr">
                <a:spAutoFit/>
              </a:bodyPr>
              <a:lstStyle>
                <a:lvl1pPr marL="342900" indent="-342900" algn="ctr" defTabSz="1511300">
                  <a:lnSpc>
                    <a:spcPct val="90000"/>
                  </a:lnSpc>
                  <a:spcBef>
                    <a:spcPts val="1400"/>
                  </a:spcBef>
                  <a:buSzPct val="100000"/>
                  <a:buFont typeface="Arial"/>
                  <a:buChar char="•"/>
                  <a:defRPr sz="3400"/>
                </a:lvl1pPr>
              </a:lstStyle>
              <a:p>
                <a:pPr/>
                <a:r>
                  <a:t>Third generation of FACTS:</a:t>
                </a:r>
              </a:p>
            </p:txBody>
          </p:sp>
        </p:grpSp>
        <p:grpSp>
          <p:nvGrpSpPr>
            <p:cNvPr id="205" name="Group"/>
            <p:cNvGrpSpPr/>
            <p:nvPr/>
          </p:nvGrpSpPr>
          <p:grpSpPr>
            <a:xfrm>
              <a:off x="6516368" y="3007000"/>
              <a:ext cx="2321719" cy="1107799"/>
              <a:chOff x="0" y="0"/>
              <a:chExt cx="2321717" cy="1107797"/>
            </a:xfrm>
          </p:grpSpPr>
          <p:sp>
            <p:nvSpPr>
              <p:cNvPr id="203" name="Rounded Rectangle"/>
              <p:cNvSpPr/>
              <p:nvPr/>
            </p:nvSpPr>
            <p:spPr>
              <a:xfrm>
                <a:off x="0" y="0"/>
                <a:ext cx="2321718" cy="1107798"/>
              </a:xfrm>
              <a:prstGeom prst="roundRect">
                <a:avLst>
                  <a:gd name="adj" fmla="val 10000"/>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defTabSz="1511300">
                  <a:lnSpc>
                    <a:spcPct val="90000"/>
                  </a:lnSpc>
                  <a:spcBef>
                    <a:spcPts val="1300"/>
                  </a:spcBef>
                  <a:defRPr sz="3200">
                    <a:solidFill>
                      <a:srgbClr val="FFFFFF"/>
                    </a:solidFill>
                  </a:defRPr>
                </a:pPr>
              </a:p>
            </p:txBody>
          </p:sp>
          <p:sp>
            <p:nvSpPr>
              <p:cNvPr id="204" name="DPFC"/>
              <p:cNvSpPr txBox="1"/>
              <p:nvPr/>
            </p:nvSpPr>
            <p:spPr>
              <a:xfrm>
                <a:off x="32445" y="235129"/>
                <a:ext cx="2256827"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4769" tIns="64769" rIns="64769" bIns="64769" numCol="1" anchor="ctr">
                <a:spAutoFit/>
              </a:bodyPr>
              <a:lstStyle>
                <a:lvl1pPr marL="342900" indent="-342900" algn="ctr" defTabSz="1511300">
                  <a:lnSpc>
                    <a:spcPct val="90000"/>
                  </a:lnSpc>
                  <a:spcBef>
                    <a:spcPts val="1400"/>
                  </a:spcBef>
                  <a:buSzPct val="100000"/>
                  <a:buFont typeface="Arial"/>
                  <a:buChar char="•"/>
                  <a:defRPr sz="3400">
                    <a:solidFill>
                      <a:srgbClr val="FFFFFF"/>
                    </a:solidFill>
                  </a:defRPr>
                </a:lvl1pPr>
              </a:lstStyle>
              <a:p>
                <a:pPr/>
                <a:r>
                  <a:t>DPFC</a:t>
                </a:r>
              </a:p>
            </p:txBody>
          </p:sp>
        </p:grpSp>
        <p:grpSp>
          <p:nvGrpSpPr>
            <p:cNvPr id="208" name="Group"/>
            <p:cNvGrpSpPr/>
            <p:nvPr/>
          </p:nvGrpSpPr>
          <p:grpSpPr>
            <a:xfrm>
              <a:off x="6475877" y="1752595"/>
              <a:ext cx="2321718" cy="1107799"/>
              <a:chOff x="0" y="0"/>
              <a:chExt cx="2321717" cy="1107797"/>
            </a:xfrm>
          </p:grpSpPr>
          <p:sp>
            <p:nvSpPr>
              <p:cNvPr id="206" name="Rounded Rectangle"/>
              <p:cNvSpPr/>
              <p:nvPr/>
            </p:nvSpPr>
            <p:spPr>
              <a:xfrm>
                <a:off x="0" y="0"/>
                <a:ext cx="2321718" cy="1107798"/>
              </a:xfrm>
              <a:prstGeom prst="roundRect">
                <a:avLst>
                  <a:gd name="adj" fmla="val 10000"/>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defTabSz="1511300">
                  <a:lnSpc>
                    <a:spcPct val="90000"/>
                  </a:lnSpc>
                  <a:spcBef>
                    <a:spcPts val="1300"/>
                  </a:spcBef>
                  <a:defRPr sz="3200">
                    <a:solidFill>
                      <a:srgbClr val="FFFFFF"/>
                    </a:solidFill>
                  </a:defRPr>
                </a:pPr>
              </a:p>
            </p:txBody>
          </p:sp>
          <p:sp>
            <p:nvSpPr>
              <p:cNvPr id="207" name="D-STATCOM"/>
              <p:cNvSpPr txBox="1"/>
              <p:nvPr/>
            </p:nvSpPr>
            <p:spPr>
              <a:xfrm>
                <a:off x="32446" y="6529"/>
                <a:ext cx="2256827" cy="1094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4769" tIns="64769" rIns="64769" bIns="64769" numCol="1" anchor="ctr">
                <a:spAutoFit/>
              </a:bodyPr>
              <a:lstStyle>
                <a:lvl1pPr marL="342900" indent="-342900" algn="ctr" defTabSz="1511300">
                  <a:lnSpc>
                    <a:spcPct val="90000"/>
                  </a:lnSpc>
                  <a:spcBef>
                    <a:spcPts val="1400"/>
                  </a:spcBef>
                  <a:buSzPct val="100000"/>
                  <a:buFont typeface="Arial"/>
                  <a:buChar char="•"/>
                  <a:defRPr sz="3400">
                    <a:solidFill>
                      <a:srgbClr val="FFFFFF"/>
                    </a:solidFill>
                  </a:defRPr>
                </a:lvl1pPr>
              </a:lstStyle>
              <a:p>
                <a:pPr/>
                <a:r>
                  <a:t>D-STATCOM</a:t>
                </a:r>
              </a:p>
            </p:txBody>
          </p:sp>
        </p:grpSp>
        <p:grpSp>
          <p:nvGrpSpPr>
            <p:cNvPr id="211" name="Group"/>
            <p:cNvGrpSpPr/>
            <p:nvPr/>
          </p:nvGrpSpPr>
          <p:grpSpPr>
            <a:xfrm>
              <a:off x="6529834" y="4248579"/>
              <a:ext cx="2321719" cy="1107799"/>
              <a:chOff x="0" y="0"/>
              <a:chExt cx="2321717" cy="1107797"/>
            </a:xfrm>
          </p:grpSpPr>
          <p:sp>
            <p:nvSpPr>
              <p:cNvPr id="209" name="Rounded Rectangle"/>
              <p:cNvSpPr/>
              <p:nvPr/>
            </p:nvSpPr>
            <p:spPr>
              <a:xfrm>
                <a:off x="0" y="0"/>
                <a:ext cx="2321718" cy="1107798"/>
              </a:xfrm>
              <a:prstGeom prst="roundRect">
                <a:avLst>
                  <a:gd name="adj" fmla="val 10000"/>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defTabSz="1511300">
                  <a:lnSpc>
                    <a:spcPct val="90000"/>
                  </a:lnSpc>
                  <a:spcBef>
                    <a:spcPts val="1300"/>
                  </a:spcBef>
                  <a:defRPr sz="3200">
                    <a:solidFill>
                      <a:srgbClr val="FFFFFF"/>
                    </a:solidFill>
                  </a:defRPr>
                </a:pPr>
              </a:p>
            </p:txBody>
          </p:sp>
          <p:sp>
            <p:nvSpPr>
              <p:cNvPr id="210" name="EPFC"/>
              <p:cNvSpPr txBox="1"/>
              <p:nvPr/>
            </p:nvSpPr>
            <p:spPr>
              <a:xfrm>
                <a:off x="32446" y="235129"/>
                <a:ext cx="2256827"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4769" tIns="64769" rIns="64769" bIns="64769" numCol="1" anchor="ctr">
                <a:spAutoFit/>
              </a:bodyPr>
              <a:lstStyle>
                <a:lvl1pPr marL="342900" indent="-342900" algn="ctr" defTabSz="1511300">
                  <a:lnSpc>
                    <a:spcPct val="90000"/>
                  </a:lnSpc>
                  <a:spcBef>
                    <a:spcPts val="1400"/>
                  </a:spcBef>
                  <a:buSzPct val="100000"/>
                  <a:buFont typeface="Arial"/>
                  <a:buChar char="•"/>
                  <a:defRPr sz="3400">
                    <a:solidFill>
                      <a:srgbClr val="FFFFFF"/>
                    </a:solidFill>
                  </a:defRPr>
                </a:lvl1pPr>
              </a:lstStyle>
              <a:p>
                <a:pPr/>
                <a:r>
                  <a:t>EPFC</a:t>
                </a:r>
              </a:p>
            </p:txBody>
          </p:sp>
        </p:grpSp>
      </p:grpSp>
      <p:sp>
        <p:nvSpPr>
          <p:cNvPr id="213" name="Slide Number Placeholder 2"/>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Title 1"/>
          <p:cNvSpPr txBox="1"/>
          <p:nvPr>
            <p:ph type="title"/>
          </p:nvPr>
        </p:nvSpPr>
        <p:spPr>
          <a:xfrm>
            <a:off x="0" y="0"/>
            <a:ext cx="9144000" cy="914400"/>
          </a:xfrm>
          <a:prstGeom prst="rect">
            <a:avLst/>
          </a:prstGeom>
        </p:spPr>
        <p:txBody>
          <a:bodyPr/>
          <a:lstStyle>
            <a:lvl1pPr>
              <a:defRPr b="1" sz="3200">
                <a:solidFill>
                  <a:srgbClr val="FF0000"/>
                </a:solidFill>
                <a:latin typeface="Times New Roman"/>
                <a:ea typeface="Times New Roman"/>
                <a:cs typeface="Times New Roman"/>
                <a:sym typeface="Times New Roman"/>
              </a:defRPr>
            </a:lvl1pPr>
          </a:lstStyle>
          <a:p>
            <a:pPr/>
            <a:r>
              <a:t>FACTS CONTROLLERS</a:t>
            </a:r>
          </a:p>
        </p:txBody>
      </p:sp>
      <p:sp>
        <p:nvSpPr>
          <p:cNvPr id="216" name="Content Placeholder 2"/>
          <p:cNvSpPr txBox="1"/>
          <p:nvPr>
            <p:ph type="body" idx="1"/>
          </p:nvPr>
        </p:nvSpPr>
        <p:spPr>
          <a:xfrm>
            <a:off x="0" y="990600"/>
            <a:ext cx="9144000" cy="5867400"/>
          </a:xfrm>
          <a:prstGeom prst="rect">
            <a:avLst/>
          </a:prstGeom>
        </p:spPr>
        <p:txBody>
          <a:bodyPr/>
          <a:lstStyle/>
          <a:p>
            <a:pPr algn="just">
              <a:spcBef>
                <a:spcPts val="600"/>
              </a:spcBef>
              <a:buFontTx/>
              <a:buChar char="➢"/>
              <a:defRPr sz="2800">
                <a:latin typeface="Times New Roman"/>
                <a:ea typeface="Times New Roman"/>
                <a:cs typeface="Times New Roman"/>
                <a:sym typeface="Times New Roman"/>
              </a:defRPr>
            </a:pPr>
            <a:r>
              <a:t>FACTS devices are typically high-power, high-voltage power controllers, operating at 138–500 kV and 10–300 MVA, that are used to enhance power flow in the transmission and distribution network.</a:t>
            </a:r>
          </a:p>
          <a:p>
            <a:pPr>
              <a:spcBef>
                <a:spcPts val="600"/>
              </a:spcBef>
              <a:defRPr sz="2800">
                <a:latin typeface="Times New Roman"/>
                <a:ea typeface="Times New Roman"/>
                <a:cs typeface="Times New Roman"/>
                <a:sym typeface="Times New Roman"/>
              </a:defRPr>
            </a:pPr>
            <a:r>
              <a:t>However, high costs and reliability concerns associated with implementing one large FACTS device capable of altering the power flow in a wide transmission network have limited widespread deployment of FACTS solutions. </a:t>
            </a:r>
          </a:p>
          <a:p>
            <a:pPr>
              <a:spcBef>
                <a:spcPts val="600"/>
              </a:spcBef>
              <a:defRPr sz="2800">
                <a:latin typeface="Times New Roman"/>
                <a:ea typeface="Times New Roman"/>
                <a:cs typeface="Times New Roman"/>
                <a:sym typeface="Times New Roman"/>
              </a:defRPr>
            </a:pPr>
            <a:r>
              <a:t>Recently, The Distributed-FACTS (D-FACTS) controller is presented as a new approach to realize cost-effective power flow control through compound, small, fixed series impedance injections.</a:t>
            </a:r>
          </a:p>
        </p:txBody>
      </p:sp>
      <p:sp>
        <p:nvSpPr>
          <p:cNvPr id="217" name="Slide Number Placeholder 3"/>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Title 1"/>
          <p:cNvSpPr txBox="1"/>
          <p:nvPr>
            <p:ph type="title"/>
          </p:nvPr>
        </p:nvSpPr>
        <p:spPr>
          <a:xfrm>
            <a:off x="0" y="0"/>
            <a:ext cx="9144000" cy="1143000"/>
          </a:xfrm>
          <a:prstGeom prst="rect">
            <a:avLst/>
          </a:prstGeom>
        </p:spPr>
        <p:txBody>
          <a:bodyPr/>
          <a:lstStyle>
            <a:lvl1pPr>
              <a:defRPr b="1" sz="3600">
                <a:solidFill>
                  <a:srgbClr val="FF0000"/>
                </a:solidFill>
                <a:latin typeface="Times New Roman"/>
                <a:ea typeface="Times New Roman"/>
                <a:cs typeface="Times New Roman"/>
                <a:sym typeface="Times New Roman"/>
              </a:defRPr>
            </a:lvl1pPr>
          </a:lstStyle>
          <a:p>
            <a:pPr/>
            <a:r>
              <a:t>LIMITATIONS OF FACTS CONTROLLER</a:t>
            </a:r>
          </a:p>
        </p:txBody>
      </p:sp>
      <p:sp>
        <p:nvSpPr>
          <p:cNvPr id="220" name="Content Placeholder 2"/>
          <p:cNvSpPr txBox="1"/>
          <p:nvPr>
            <p:ph type="body" idx="1"/>
          </p:nvPr>
        </p:nvSpPr>
        <p:spPr>
          <a:xfrm>
            <a:off x="0" y="1219200"/>
            <a:ext cx="9144000" cy="5638800"/>
          </a:xfrm>
          <a:prstGeom prst="rect">
            <a:avLst/>
          </a:prstGeom>
        </p:spPr>
        <p:txBody>
          <a:bodyPr/>
          <a:lstStyle/>
          <a:p>
            <a:pPr algn="just">
              <a:spcBef>
                <a:spcPts val="600"/>
              </a:spcBef>
              <a:defRPr sz="2900">
                <a:latin typeface="Times New Roman"/>
                <a:ea typeface="Times New Roman"/>
                <a:cs typeface="Times New Roman"/>
                <a:sym typeface="Times New Roman"/>
              </a:defRPr>
            </a:pPr>
            <a:r>
              <a:t>High total cost of Installation.</a:t>
            </a:r>
          </a:p>
          <a:p>
            <a:pPr algn="just">
              <a:spcBef>
                <a:spcPts val="600"/>
              </a:spcBef>
              <a:defRPr sz="2900">
                <a:latin typeface="Times New Roman"/>
                <a:ea typeface="Times New Roman"/>
                <a:cs typeface="Times New Roman"/>
                <a:sym typeface="Times New Roman"/>
              </a:defRPr>
            </a:pPr>
            <a:r>
              <a:t>High fault currents (60000 Amps) and insulation requirements (1000 kV) stress the PE system, making the implementation of FACTS systems, in particular series devices is very difficult and expensive.</a:t>
            </a:r>
          </a:p>
          <a:p>
            <a:pPr algn="just">
              <a:spcBef>
                <a:spcPts val="600"/>
              </a:spcBef>
              <a:defRPr sz="2900">
                <a:latin typeface="Times New Roman"/>
                <a:ea typeface="Times New Roman"/>
                <a:cs typeface="Times New Roman"/>
                <a:sym typeface="Times New Roman"/>
              </a:defRPr>
            </a:pPr>
            <a:r>
              <a:t>Single point of failure yields reliability of 94% significantly lower than the 99.99% reliability that is typical for the utility system itself.</a:t>
            </a:r>
          </a:p>
          <a:p>
            <a:pPr algn="just">
              <a:spcBef>
                <a:spcPts val="600"/>
              </a:spcBef>
              <a:defRPr sz="2900">
                <a:latin typeface="Times New Roman"/>
                <a:ea typeface="Times New Roman"/>
                <a:cs typeface="Times New Roman"/>
                <a:sym typeface="Times New Roman"/>
              </a:defRPr>
            </a:pPr>
            <a:r>
              <a:t>Highly customized design of FACTS devices requires skilled work-force in the field of maintain and operate the system.						   </a:t>
            </a:r>
            <a:r>
              <a:rPr>
                <a:solidFill>
                  <a:srgbClr val="FF0000"/>
                </a:solidFill>
              </a:rPr>
              <a:t>Contd…</a:t>
            </a:r>
          </a:p>
        </p:txBody>
      </p:sp>
      <p:sp>
        <p:nvSpPr>
          <p:cNvPr id="221" name="Slide Number Placeholder 3"/>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Title 1"/>
          <p:cNvSpPr txBox="1"/>
          <p:nvPr>
            <p:ph type="title"/>
          </p:nvPr>
        </p:nvSpPr>
        <p:spPr>
          <a:xfrm>
            <a:off x="0" y="0"/>
            <a:ext cx="9144000" cy="914400"/>
          </a:xfrm>
          <a:prstGeom prst="rect">
            <a:avLst/>
          </a:prstGeom>
        </p:spPr>
        <p:txBody>
          <a:bodyPr/>
          <a:lstStyle>
            <a:lvl1pPr>
              <a:defRPr b="1" sz="3600">
                <a:solidFill>
                  <a:srgbClr val="FF0000"/>
                </a:solidFill>
                <a:latin typeface="Times New Roman"/>
                <a:ea typeface="Times New Roman"/>
                <a:cs typeface="Times New Roman"/>
                <a:sym typeface="Times New Roman"/>
              </a:defRPr>
            </a:lvl1pPr>
          </a:lstStyle>
          <a:p>
            <a:pPr/>
            <a:r>
              <a:t>D-FACTS CONTROLLER</a:t>
            </a:r>
          </a:p>
        </p:txBody>
      </p:sp>
      <p:sp>
        <p:nvSpPr>
          <p:cNvPr id="224" name="Content Placeholder 2"/>
          <p:cNvSpPr txBox="1"/>
          <p:nvPr>
            <p:ph type="body" idx="1"/>
          </p:nvPr>
        </p:nvSpPr>
        <p:spPr>
          <a:xfrm>
            <a:off x="0" y="3962400"/>
            <a:ext cx="8991600" cy="2819400"/>
          </a:xfrm>
          <a:prstGeom prst="rect">
            <a:avLst/>
          </a:prstGeom>
        </p:spPr>
        <p:txBody>
          <a:bodyPr/>
          <a:lstStyle/>
          <a:p>
            <a:pPr algn="just">
              <a:spcBef>
                <a:spcPts val="600"/>
              </a:spcBef>
              <a:buFontTx/>
              <a:buChar char="➢"/>
              <a:defRPr sz="2900">
                <a:latin typeface="Times New Roman"/>
                <a:ea typeface="Times New Roman"/>
                <a:cs typeface="Times New Roman"/>
                <a:sym typeface="Times New Roman"/>
              </a:defRPr>
            </a:pPr>
            <a:r>
              <a:t>D-FACTS are distributed version of conventional FACTS controllers, which are distributed over whole transmission line as small modules at every short span of length.</a:t>
            </a:r>
          </a:p>
          <a:p>
            <a:pPr marL="0" indent="0" algn="just">
              <a:spcBef>
                <a:spcPts val="600"/>
              </a:spcBef>
              <a:buSzTx/>
              <a:buNone/>
              <a:defRPr sz="2900">
                <a:latin typeface="Times New Roman"/>
                <a:ea typeface="Times New Roman"/>
                <a:cs typeface="Times New Roman"/>
                <a:sym typeface="Times New Roman"/>
              </a:defRPr>
            </a:pPr>
            <a:r>
              <a:t>.								 </a:t>
            </a:r>
            <a:r>
              <a:rPr>
                <a:solidFill>
                  <a:srgbClr val="FF0000"/>
                </a:solidFill>
              </a:rPr>
              <a:t>Contd…</a:t>
            </a:r>
          </a:p>
        </p:txBody>
      </p:sp>
      <p:pic>
        <p:nvPicPr>
          <p:cNvPr id="225" name="Picture 4" descr="Picture 4"/>
          <p:cNvPicPr>
            <a:picLocks noChangeAspect="1"/>
          </p:cNvPicPr>
          <p:nvPr/>
        </p:nvPicPr>
        <p:blipFill>
          <a:blip r:embed="rId2">
            <a:extLst/>
          </a:blip>
          <a:stretch>
            <a:fillRect/>
          </a:stretch>
        </p:blipFill>
        <p:spPr>
          <a:xfrm>
            <a:off x="316622" y="877613"/>
            <a:ext cx="8274271" cy="3008587"/>
          </a:xfrm>
          <a:prstGeom prst="rect">
            <a:avLst/>
          </a:prstGeom>
          <a:ln w="12700">
            <a:miter lim="400000"/>
          </a:ln>
        </p:spPr>
      </p:pic>
      <p:sp>
        <p:nvSpPr>
          <p:cNvPr id="226" name="Slide Number Placeholder 3"/>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Title 1"/>
          <p:cNvSpPr txBox="1"/>
          <p:nvPr>
            <p:ph type="title"/>
          </p:nvPr>
        </p:nvSpPr>
        <p:spPr>
          <a:xfrm>
            <a:off x="0" y="0"/>
            <a:ext cx="9144000" cy="1066800"/>
          </a:xfrm>
          <a:prstGeom prst="rect">
            <a:avLst/>
          </a:prstGeom>
        </p:spPr>
        <p:txBody>
          <a:bodyPr/>
          <a:lstStyle>
            <a:lvl1pPr>
              <a:defRPr b="1" sz="3600">
                <a:solidFill>
                  <a:srgbClr val="FF0000"/>
                </a:solidFill>
                <a:latin typeface="Times New Roman"/>
                <a:ea typeface="Times New Roman"/>
                <a:cs typeface="Times New Roman"/>
                <a:sym typeface="Times New Roman"/>
              </a:defRPr>
            </a:lvl1pPr>
          </a:lstStyle>
          <a:p>
            <a:pPr/>
            <a:r>
              <a:t>D-FACTS CONTROLLER</a:t>
            </a:r>
          </a:p>
        </p:txBody>
      </p:sp>
      <p:sp>
        <p:nvSpPr>
          <p:cNvPr id="229" name="Content Placeholder 4"/>
          <p:cNvSpPr txBox="1"/>
          <p:nvPr>
            <p:ph type="body" idx="1"/>
          </p:nvPr>
        </p:nvSpPr>
        <p:spPr>
          <a:xfrm>
            <a:off x="0" y="838200"/>
            <a:ext cx="9144000" cy="6019800"/>
          </a:xfrm>
          <a:prstGeom prst="rect">
            <a:avLst/>
          </a:prstGeom>
        </p:spPr>
        <p:txBody>
          <a:bodyPr/>
          <a:lstStyle/>
          <a:p>
            <a:pPr algn="just">
              <a:lnSpc>
                <a:spcPct val="90000"/>
              </a:lnSpc>
              <a:buFontTx/>
              <a:buChar char="➢"/>
              <a:defRPr sz="3100">
                <a:latin typeface="Times New Roman"/>
                <a:ea typeface="Times New Roman"/>
                <a:cs typeface="Times New Roman"/>
                <a:sym typeface="Times New Roman"/>
              </a:defRPr>
            </a:pPr>
            <a:r>
              <a:t>D-FACTS controllers are 50-60 kg. and 10 kVA small modules.</a:t>
            </a:r>
            <a:endParaRPr sz="2900"/>
          </a:p>
          <a:p>
            <a:pPr algn="just">
              <a:lnSpc>
                <a:spcPct val="90000"/>
              </a:lnSpc>
              <a:buFontTx/>
              <a:buChar char="➢"/>
              <a:defRPr sz="3100">
                <a:latin typeface="Times New Roman"/>
                <a:ea typeface="Times New Roman"/>
                <a:cs typeface="Times New Roman"/>
                <a:sym typeface="Times New Roman"/>
              </a:defRPr>
            </a:pPr>
            <a:r>
              <a:t>These modules are directly connected (doesn’t require any break-in the line) to transmission line by using single turn transformer (STT).</a:t>
            </a:r>
            <a:endParaRPr sz="2900"/>
          </a:p>
          <a:p>
            <a:pPr algn="just">
              <a:lnSpc>
                <a:spcPct val="90000"/>
              </a:lnSpc>
              <a:buFontTx/>
              <a:buChar char="➢"/>
              <a:defRPr sz="3100">
                <a:latin typeface="Times New Roman"/>
                <a:ea typeface="Times New Roman"/>
                <a:cs typeface="Times New Roman"/>
                <a:sym typeface="Times New Roman"/>
              </a:defRPr>
            </a:pPr>
            <a:r>
              <a:t>Secondary side of STT contains a parallel connection of inductor and capacitor that are controlled by back to back connected PE switches which can be controlled by conduction angle control technique. </a:t>
            </a:r>
            <a:endParaRPr sz="2900"/>
          </a:p>
          <a:p>
            <a:pPr algn="just">
              <a:lnSpc>
                <a:spcPct val="90000"/>
              </a:lnSpc>
              <a:buFontTx/>
              <a:buChar char="➢"/>
              <a:defRPr sz="3100">
                <a:latin typeface="Times New Roman"/>
                <a:ea typeface="Times New Roman"/>
                <a:cs typeface="Times New Roman"/>
                <a:sym typeface="Times New Roman"/>
              </a:defRPr>
            </a:pPr>
            <a:r>
              <a:t>There is an extra PE switch pair which works in faulty period to by-pass the current and it saves the device from damage.</a:t>
            </a:r>
          </a:p>
        </p:txBody>
      </p:sp>
      <p:sp>
        <p:nvSpPr>
          <p:cNvPr id="230" name="Slide Number Placeholder 2"/>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2" name="Title 1"/>
          <p:cNvSpPr txBox="1"/>
          <p:nvPr>
            <p:ph type="title"/>
          </p:nvPr>
        </p:nvSpPr>
        <p:spPr>
          <a:xfrm>
            <a:off x="0" y="0"/>
            <a:ext cx="9144000" cy="914400"/>
          </a:xfrm>
          <a:prstGeom prst="rect">
            <a:avLst/>
          </a:prstGeom>
        </p:spPr>
        <p:txBody>
          <a:bodyPr/>
          <a:lstStyle>
            <a:lvl1pPr>
              <a:defRPr b="1" sz="3600">
                <a:solidFill>
                  <a:srgbClr val="FF0000"/>
                </a:solidFill>
                <a:latin typeface="Times New Roman"/>
                <a:ea typeface="Times New Roman"/>
                <a:cs typeface="Times New Roman"/>
                <a:sym typeface="Times New Roman"/>
              </a:defRPr>
            </a:lvl1pPr>
          </a:lstStyle>
          <a:p>
            <a:pPr/>
            <a:r>
              <a:t>SIMPLIFIED SCHEMATIC OF D-FACTS</a:t>
            </a:r>
          </a:p>
        </p:txBody>
      </p:sp>
      <p:pic>
        <p:nvPicPr>
          <p:cNvPr id="233" name="Object 3" descr="Object 3"/>
          <p:cNvPicPr>
            <a:picLocks noChangeAspect="1"/>
          </p:cNvPicPr>
          <p:nvPr/>
        </p:nvPicPr>
        <p:blipFill>
          <a:blip r:embed="rId2">
            <a:extLst/>
          </a:blip>
          <a:stretch>
            <a:fillRect/>
          </a:stretch>
        </p:blipFill>
        <p:spPr>
          <a:xfrm>
            <a:off x="1219200" y="1066800"/>
            <a:ext cx="6705600" cy="6027507"/>
          </a:xfrm>
          <a:prstGeom prst="rect">
            <a:avLst/>
          </a:prstGeom>
          <a:ln w="12700">
            <a:miter lim="400000"/>
          </a:ln>
        </p:spPr>
      </p:pic>
      <p:sp>
        <p:nvSpPr>
          <p:cNvPr id="234" name="TextBox 2"/>
          <p:cNvSpPr txBox="1"/>
          <p:nvPr/>
        </p:nvSpPr>
        <p:spPr>
          <a:xfrm>
            <a:off x="5867400" y="5410199"/>
            <a:ext cx="381000"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pPr/>
            <a:r>
              <a:t>S</a:t>
            </a:r>
          </a:p>
        </p:txBody>
      </p:sp>
      <p:sp>
        <p:nvSpPr>
          <p:cNvPr id="235" name="Slide Number Placeholder 4"/>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Title 1"/>
          <p:cNvSpPr txBox="1"/>
          <p:nvPr>
            <p:ph type="title"/>
          </p:nvPr>
        </p:nvSpPr>
        <p:spPr>
          <a:xfrm>
            <a:off x="0" y="0"/>
            <a:ext cx="9144000" cy="1524000"/>
          </a:xfrm>
          <a:prstGeom prst="rect">
            <a:avLst/>
          </a:prstGeom>
        </p:spPr>
        <p:txBody>
          <a:bodyPr/>
          <a:lstStyle>
            <a:lvl1pPr defTabSz="877823">
              <a:defRPr b="1" sz="3455">
                <a:solidFill>
                  <a:srgbClr val="FF0000"/>
                </a:solidFill>
                <a:latin typeface="Times New Roman"/>
                <a:ea typeface="Times New Roman"/>
                <a:cs typeface="Times New Roman"/>
                <a:sym typeface="Times New Roman"/>
              </a:defRPr>
            </a:lvl1pPr>
          </a:lstStyle>
          <a:p>
            <a:pPr/>
            <a:r>
              <a:t>Simplified schematic of a STT and its equivalent circuit as reflected on the primary side</a:t>
            </a:r>
          </a:p>
        </p:txBody>
      </p:sp>
      <p:sp>
        <p:nvSpPr>
          <p:cNvPr id="238" name="Content Placeholder 2"/>
          <p:cNvSpPr txBox="1"/>
          <p:nvPr>
            <p:ph type="body" idx="1"/>
          </p:nvPr>
        </p:nvSpPr>
        <p:spPr>
          <a:xfrm>
            <a:off x="114300" y="1066800"/>
            <a:ext cx="9029700" cy="5791200"/>
          </a:xfrm>
          <a:prstGeom prst="rect">
            <a:avLst/>
          </a:prstGeom>
        </p:spPr>
        <p:txBody>
          <a:bodyPr/>
          <a:lstStyle/>
          <a:p>
            <a:pPr marL="0" indent="0" algn="just">
              <a:buSzTx/>
              <a:buNone/>
              <a:defRPr sz="2400">
                <a:latin typeface="Times New Roman"/>
                <a:ea typeface="Times New Roman"/>
                <a:cs typeface="Times New Roman"/>
                <a:sym typeface="Times New Roman"/>
              </a:defRPr>
            </a:pPr>
          </a:p>
          <a:p>
            <a:pPr marL="0" indent="0" algn="just">
              <a:buSzTx/>
              <a:buNone/>
              <a:defRPr sz="2400">
                <a:latin typeface="Times New Roman"/>
                <a:ea typeface="Times New Roman"/>
                <a:cs typeface="Times New Roman"/>
                <a:sym typeface="Times New Roman"/>
              </a:defRPr>
            </a:pPr>
          </a:p>
          <a:p>
            <a:pPr marL="0" indent="0" algn="just">
              <a:buSzTx/>
              <a:buNone/>
              <a:defRPr sz="2400">
                <a:latin typeface="Times New Roman"/>
                <a:ea typeface="Times New Roman"/>
                <a:cs typeface="Times New Roman"/>
                <a:sym typeface="Times New Roman"/>
              </a:defRPr>
            </a:pPr>
          </a:p>
          <a:p>
            <a:pPr marL="0" indent="0" algn="just">
              <a:buSzTx/>
              <a:buNone/>
              <a:defRPr sz="2400">
                <a:latin typeface="Times New Roman"/>
                <a:ea typeface="Times New Roman"/>
                <a:cs typeface="Times New Roman"/>
                <a:sym typeface="Times New Roman"/>
              </a:defRPr>
            </a:pPr>
          </a:p>
          <a:p>
            <a:pPr marL="0" indent="0" algn="just">
              <a:buSzTx/>
              <a:buNone/>
              <a:defRPr sz="2400">
                <a:latin typeface="Times New Roman"/>
                <a:ea typeface="Times New Roman"/>
                <a:cs typeface="Times New Roman"/>
                <a:sym typeface="Times New Roman"/>
              </a:defRPr>
            </a:pPr>
          </a:p>
          <a:p>
            <a:pPr marL="0" indent="0" algn="just">
              <a:spcBef>
                <a:spcPts val="500"/>
              </a:spcBef>
              <a:buSzTx/>
              <a:buNone/>
              <a:defRPr sz="2200">
                <a:latin typeface="Times New Roman"/>
                <a:ea typeface="Times New Roman"/>
                <a:cs typeface="Times New Roman"/>
                <a:sym typeface="Times New Roman"/>
              </a:defRPr>
            </a:pPr>
            <a:r>
              <a:t>If the source voltage applied to the primary side of the transformer is </a:t>
            </a:r>
            <a:r>
              <a:rPr i="1"/>
              <a:t>V</a:t>
            </a:r>
            <a:r>
              <a:rPr baseline="-25000" i="1"/>
              <a:t>s</a:t>
            </a:r>
            <a:r>
              <a:t>, and a back to back thyristor switch connected across the secondary side. Let the primary to secondary turns ratio be </a:t>
            </a:r>
            <a:r>
              <a:rPr i="1"/>
              <a:t>N</a:t>
            </a:r>
            <a:r>
              <a:rPr baseline="-25000" i="1"/>
              <a:t>1</a:t>
            </a:r>
            <a:r>
              <a:rPr i="1"/>
              <a:t>/N</a:t>
            </a:r>
            <a:r>
              <a:rPr baseline="-25000" i="1"/>
              <a:t>2</a:t>
            </a:r>
            <a:r>
              <a:t>, and </a:t>
            </a:r>
            <a:r>
              <a:rPr i="1"/>
              <a:t>X</a:t>
            </a:r>
            <a:r>
              <a:rPr baseline="-25000" i="1"/>
              <a:t>L1</a:t>
            </a:r>
            <a:r>
              <a:t> and </a:t>
            </a:r>
            <a:r>
              <a:rPr i="1"/>
              <a:t>X</a:t>
            </a:r>
            <a:r>
              <a:rPr baseline="-25000" i="1"/>
              <a:t>L2</a:t>
            </a:r>
            <a:r>
              <a:t> are leakage reactance’s of primary and secondary windings respectively, and </a:t>
            </a:r>
            <a:r>
              <a:rPr i="1"/>
              <a:t>X’</a:t>
            </a:r>
            <a:r>
              <a:rPr baseline="-25000" i="1"/>
              <a:t>mag</a:t>
            </a:r>
            <a:r>
              <a:t> is magnetizing reactance of windings. Reflecting the secondary side circuit of EPFC, on the primary side, results in an equivalent circuit giving the following:</a:t>
            </a:r>
          </a:p>
          <a:p>
            <a:pPr marL="0" indent="0" algn="just">
              <a:spcBef>
                <a:spcPts val="500"/>
              </a:spcBef>
              <a:buSzTx/>
              <a:buNone/>
              <a:defRPr sz="2200">
                <a:latin typeface="Times New Roman"/>
                <a:ea typeface="Times New Roman"/>
                <a:cs typeface="Times New Roman"/>
                <a:sym typeface="Times New Roman"/>
              </a:defRPr>
            </a:pPr>
            <a:r>
              <a:t>									(1)								      	</a:t>
            </a:r>
          </a:p>
        </p:txBody>
      </p:sp>
      <p:pic>
        <p:nvPicPr>
          <p:cNvPr id="239" name="Picture 2" descr="Picture 2"/>
          <p:cNvPicPr>
            <a:picLocks noChangeAspect="1"/>
          </p:cNvPicPr>
          <p:nvPr/>
        </p:nvPicPr>
        <p:blipFill>
          <a:blip r:embed="rId2">
            <a:extLst/>
          </a:blip>
          <a:stretch>
            <a:fillRect/>
          </a:stretch>
        </p:blipFill>
        <p:spPr>
          <a:xfrm>
            <a:off x="990600" y="1066800"/>
            <a:ext cx="7391400" cy="2057400"/>
          </a:xfrm>
          <a:prstGeom prst="rect">
            <a:avLst/>
          </a:prstGeom>
          <a:ln w="12700">
            <a:miter lim="400000"/>
          </a:ln>
        </p:spPr>
      </p:pic>
      <p:pic>
        <p:nvPicPr>
          <p:cNvPr id="240" name="Picture 3" descr="Picture 3"/>
          <p:cNvPicPr>
            <a:picLocks noChangeAspect="1"/>
          </p:cNvPicPr>
          <p:nvPr/>
        </p:nvPicPr>
        <p:blipFill>
          <a:blip r:embed="rId3">
            <a:extLst/>
          </a:blip>
          <a:stretch>
            <a:fillRect/>
          </a:stretch>
        </p:blipFill>
        <p:spPr>
          <a:xfrm>
            <a:off x="2093528" y="5715000"/>
            <a:ext cx="3222435" cy="990600"/>
          </a:xfrm>
          <a:prstGeom prst="rect">
            <a:avLst/>
          </a:prstGeom>
          <a:ln w="12700">
            <a:miter lim="400000"/>
          </a:ln>
        </p:spPr>
      </p:pic>
      <p:sp>
        <p:nvSpPr>
          <p:cNvPr id="241" name="TextBox 3"/>
          <p:cNvSpPr txBox="1"/>
          <p:nvPr/>
        </p:nvSpPr>
        <p:spPr>
          <a:xfrm>
            <a:off x="3657600" y="2038289"/>
            <a:ext cx="304800" cy="37275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000">
                <a:latin typeface="Times New Roman"/>
                <a:ea typeface="Times New Roman"/>
                <a:cs typeface="Times New Roman"/>
                <a:sym typeface="Times New Roman"/>
              </a:defRPr>
            </a:lvl1pPr>
          </a:lstStyle>
          <a:p>
            <a:pPr/>
            <a:r>
              <a:t>S</a:t>
            </a:r>
          </a:p>
        </p:txBody>
      </p:sp>
      <p:sp>
        <p:nvSpPr>
          <p:cNvPr id="242" name="Slide Number Placeholder 4"/>
          <p:cNvSpPr txBox="1"/>
          <p:nvPr>
            <p:ph type="sldNum" sz="quarter" idx="2"/>
          </p:nvPr>
        </p:nvSpPr>
        <p:spPr>
          <a:xfrm>
            <a:off x="8684260" y="6388034"/>
            <a:ext cx="459741" cy="482735"/>
          </a:xfrm>
          <a:prstGeom prst="rect">
            <a:avLst/>
          </a:prstGeom>
          <a:extLst>
            <a:ext uri="{C572A759-6A51-4108-AA02-DFA0A04FC94B}">
              <ma14:wrappingTextBoxFlag xmlns:ma14="http://schemas.microsoft.com/office/mac/drawingml/2011/main" val="1"/>
            </a:ext>
          </a:extLst>
        </p:spPr>
        <p:txBody>
          <a:bodyPr/>
          <a:lstStyle>
            <a:lvl1pPr>
              <a:defRPr sz="2800">
                <a:solidFill>
                  <a:srgbClr val="FF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4" name="Content Placeholder 2"/>
          <p:cNvSpPr txBox="1"/>
          <p:nvPr>
            <p:ph type="body" idx="1"/>
          </p:nvPr>
        </p:nvSpPr>
        <p:spPr>
          <a:xfrm>
            <a:off x="0" y="23648"/>
            <a:ext cx="9144000" cy="6834352"/>
          </a:xfrm>
          <a:prstGeom prst="rect">
            <a:avLst/>
          </a:prstGeom>
        </p:spPr>
        <p:txBody>
          <a:bodyPr/>
          <a:lstStyle/>
          <a:p>
            <a:pPr algn="just">
              <a:lnSpc>
                <a:spcPct val="90000"/>
              </a:lnSpc>
              <a:defRPr>
                <a:latin typeface="Times New Roman"/>
                <a:ea typeface="Times New Roman"/>
                <a:cs typeface="Times New Roman"/>
                <a:sym typeface="Times New Roman"/>
              </a:defRPr>
            </a:pPr>
            <a:r>
              <a:t>when the switch S is closed, equivalent reactance as seen by the source is given as:</a:t>
            </a:r>
          </a:p>
          <a:p>
            <a:pPr marL="0" indent="0" algn="just">
              <a:lnSpc>
                <a:spcPct val="90000"/>
              </a:lnSpc>
              <a:buSzTx/>
              <a:buNone/>
              <a:defRPr>
                <a:latin typeface="Times New Roman"/>
                <a:ea typeface="Times New Roman"/>
                <a:cs typeface="Times New Roman"/>
                <a:sym typeface="Times New Roman"/>
              </a:defRPr>
            </a:pPr>
            <a:r>
              <a:t>									  </a:t>
            </a:r>
            <a:r>
              <a:rPr sz="2800"/>
              <a:t>(2)</a:t>
            </a:r>
            <a:endParaRPr sz="2800"/>
          </a:p>
          <a:p>
            <a:pPr algn="just">
              <a:lnSpc>
                <a:spcPct val="90000"/>
              </a:lnSpc>
              <a:defRPr>
                <a:latin typeface="Times New Roman"/>
                <a:ea typeface="Times New Roman"/>
                <a:cs typeface="Times New Roman"/>
                <a:sym typeface="Times New Roman"/>
              </a:defRPr>
            </a:pPr>
            <a:r>
              <a:t>when the switch S is opened, equivalent reactance as seen by the source is given as:</a:t>
            </a:r>
          </a:p>
          <a:p>
            <a:pPr marL="0" indent="0" algn="just">
              <a:lnSpc>
                <a:spcPct val="90000"/>
              </a:lnSpc>
              <a:buSzTx/>
              <a:buNone/>
            </a:pPr>
            <a:r>
              <a:t>									</a:t>
            </a:r>
            <a:r>
              <a:rPr>
                <a:latin typeface="Times New Roman"/>
                <a:ea typeface="Times New Roman"/>
                <a:cs typeface="Times New Roman"/>
                <a:sym typeface="Times New Roman"/>
              </a:rPr>
              <a:t> </a:t>
            </a:r>
            <a:r>
              <a:rPr sz="2800">
                <a:latin typeface="Times New Roman"/>
                <a:ea typeface="Times New Roman"/>
                <a:cs typeface="Times New Roman"/>
                <a:sym typeface="Times New Roman"/>
              </a:rPr>
              <a:t> (3)</a:t>
            </a:r>
            <a:endParaRPr sz="2800">
              <a:latin typeface="Times New Roman"/>
              <a:ea typeface="Times New Roman"/>
              <a:cs typeface="Times New Roman"/>
              <a:sym typeface="Times New Roman"/>
            </a:endParaRPr>
          </a:p>
          <a:p>
            <a:pPr algn="just">
              <a:lnSpc>
                <a:spcPct val="90000"/>
              </a:lnSpc>
              <a:defRPr>
                <a:latin typeface="Times New Roman"/>
                <a:ea typeface="Times New Roman"/>
                <a:cs typeface="Times New Roman"/>
                <a:sym typeface="Times New Roman"/>
              </a:defRPr>
            </a:pPr>
            <a:r>
              <a:t>Thus effective line reactance is given (When switch S is closed and opened respectively) as:</a:t>
            </a:r>
          </a:p>
          <a:p>
            <a:pPr marL="0" indent="0" algn="just">
              <a:lnSpc>
                <a:spcPct val="90000"/>
              </a:lnSpc>
              <a:buSzTx/>
              <a:buNone/>
              <a:defRPr>
                <a:latin typeface="Times New Roman"/>
                <a:ea typeface="Times New Roman"/>
                <a:cs typeface="Times New Roman"/>
                <a:sym typeface="Times New Roman"/>
              </a:defRPr>
            </a:pPr>
            <a:r>
              <a:t>									   </a:t>
            </a:r>
            <a:r>
              <a:rPr sz="2800"/>
              <a:t>(4)</a:t>
            </a:r>
            <a:endParaRPr sz="2800"/>
          </a:p>
          <a:p>
            <a:pPr marL="0" indent="0" algn="just">
              <a:lnSpc>
                <a:spcPct val="90000"/>
              </a:lnSpc>
              <a:spcBef>
                <a:spcPts val="600"/>
              </a:spcBef>
              <a:buSzTx/>
              <a:buNone/>
              <a:defRPr sz="2800">
                <a:latin typeface="Times New Roman"/>
                <a:ea typeface="Times New Roman"/>
                <a:cs typeface="Times New Roman"/>
                <a:sym typeface="Times New Roman"/>
              </a:defRPr>
            </a:pPr>
            <a:r>
              <a:t>									   (5)</a:t>
            </a:r>
          </a:p>
          <a:p>
            <a:pPr marL="0" indent="0" algn="just">
              <a:lnSpc>
                <a:spcPct val="90000"/>
              </a:lnSpc>
              <a:buSzTx/>
              <a:buNone/>
              <a:defRPr>
                <a:latin typeface="Times New Roman"/>
                <a:ea typeface="Times New Roman"/>
                <a:cs typeface="Times New Roman"/>
                <a:sym typeface="Times New Roman"/>
              </a:defRPr>
            </a:pPr>
          </a:p>
          <a:p>
            <a:pPr marL="0" indent="0" algn="just">
              <a:lnSpc>
                <a:spcPct val="90000"/>
              </a:lnSpc>
              <a:buSzTx/>
              <a:buNone/>
              <a:defRPr>
                <a:latin typeface="Times New Roman"/>
                <a:ea typeface="Times New Roman"/>
                <a:cs typeface="Times New Roman"/>
                <a:sym typeface="Times New Roman"/>
              </a:defRPr>
            </a:pPr>
            <a:r>
              <a:t>This technique of impedance injection in transmission line is called Distributed Series Reactance (DSR).</a:t>
            </a:r>
          </a:p>
        </p:txBody>
      </p:sp>
      <p:pic>
        <p:nvPicPr>
          <p:cNvPr id="245" name="Picture 2" descr="Picture 2"/>
          <p:cNvPicPr>
            <a:picLocks noChangeAspect="1"/>
          </p:cNvPicPr>
          <p:nvPr/>
        </p:nvPicPr>
        <p:blipFill>
          <a:blip r:embed="rId2">
            <a:extLst/>
          </a:blip>
          <a:stretch>
            <a:fillRect/>
          </a:stretch>
        </p:blipFill>
        <p:spPr>
          <a:xfrm>
            <a:off x="2709529" y="914400"/>
            <a:ext cx="3157871" cy="685800"/>
          </a:xfrm>
          <a:prstGeom prst="rect">
            <a:avLst/>
          </a:prstGeom>
          <a:ln w="12700">
            <a:miter lim="400000"/>
          </a:ln>
        </p:spPr>
      </p:pic>
      <p:pic>
        <p:nvPicPr>
          <p:cNvPr id="246" name="Picture 3" descr="Picture 3"/>
          <p:cNvPicPr>
            <a:picLocks noChangeAspect="1"/>
          </p:cNvPicPr>
          <p:nvPr/>
        </p:nvPicPr>
        <p:blipFill>
          <a:blip r:embed="rId3">
            <a:extLst/>
          </a:blip>
          <a:stretch>
            <a:fillRect/>
          </a:stretch>
        </p:blipFill>
        <p:spPr>
          <a:xfrm>
            <a:off x="1706721" y="2438400"/>
            <a:ext cx="5456079" cy="728663"/>
          </a:xfrm>
          <a:prstGeom prst="rect">
            <a:avLst/>
          </a:prstGeom>
          <a:ln w="12700">
            <a:miter lim="400000"/>
          </a:ln>
        </p:spPr>
      </p:pic>
      <p:pic>
        <p:nvPicPr>
          <p:cNvPr id="247" name="Picture 4" descr="Picture 4"/>
          <p:cNvPicPr>
            <a:picLocks noChangeAspect="1"/>
          </p:cNvPicPr>
          <p:nvPr/>
        </p:nvPicPr>
        <p:blipFill>
          <a:blip r:embed="rId4">
            <a:extLst/>
          </a:blip>
          <a:stretch>
            <a:fillRect/>
          </a:stretch>
        </p:blipFill>
        <p:spPr>
          <a:xfrm>
            <a:off x="2438400" y="3962400"/>
            <a:ext cx="4201746" cy="1295400"/>
          </a:xfrm>
          <a:prstGeom prst="rect">
            <a:avLst/>
          </a:prstGeom>
          <a:ln w="12700">
            <a:miter lim="400000"/>
          </a:ln>
        </p:spPr>
      </p:pic>
      <p:sp>
        <p:nvSpPr>
          <p:cNvPr id="248" name="Slide Number Placeholder 1"/>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TextBox 3"/>
          <p:cNvSpPr txBox="1"/>
          <p:nvPr/>
        </p:nvSpPr>
        <p:spPr>
          <a:xfrm>
            <a:off x="152400" y="-23903"/>
            <a:ext cx="8991600" cy="60541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600">
                <a:solidFill>
                  <a:srgbClr val="FF0000"/>
                </a:solidFill>
                <a:latin typeface="Times New Roman"/>
                <a:ea typeface="Times New Roman"/>
                <a:cs typeface="Times New Roman"/>
                <a:sym typeface="Times New Roman"/>
              </a:defRPr>
            </a:lvl1pPr>
          </a:lstStyle>
          <a:p>
            <a:pPr/>
            <a:r>
              <a:t>CONTENTS</a:t>
            </a:r>
          </a:p>
        </p:txBody>
      </p:sp>
      <p:sp>
        <p:nvSpPr>
          <p:cNvPr id="121" name="TextBox 1"/>
          <p:cNvSpPr txBox="1"/>
          <p:nvPr/>
        </p:nvSpPr>
        <p:spPr>
          <a:xfrm>
            <a:off x="0" y="832399"/>
            <a:ext cx="9144000" cy="57129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5750" indent="-285750">
              <a:buSzPct val="100000"/>
              <a:buChar char="➢"/>
              <a:defRPr sz="3200">
                <a:solidFill>
                  <a:srgbClr val="7030A0"/>
                </a:solidFill>
                <a:latin typeface="Times New Roman"/>
                <a:ea typeface="Times New Roman"/>
                <a:cs typeface="Times New Roman"/>
                <a:sym typeface="Times New Roman"/>
              </a:defRPr>
            </a:pPr>
            <a:r>
              <a:t>Introduction</a:t>
            </a:r>
          </a:p>
          <a:p>
            <a:pPr marL="285750" indent="-285750">
              <a:buSzPct val="100000"/>
              <a:buChar char="➢"/>
              <a:defRPr sz="3200">
                <a:solidFill>
                  <a:srgbClr val="7030A0"/>
                </a:solidFill>
                <a:latin typeface="Times New Roman"/>
                <a:ea typeface="Times New Roman"/>
                <a:cs typeface="Times New Roman"/>
                <a:sym typeface="Times New Roman"/>
              </a:defRPr>
            </a:pPr>
            <a:r>
              <a:t>FACTS Controller</a:t>
            </a:r>
          </a:p>
          <a:p>
            <a:pPr marL="285750" indent="-285750">
              <a:buSzPct val="100000"/>
              <a:buChar char="➢"/>
              <a:defRPr sz="3200">
                <a:solidFill>
                  <a:srgbClr val="7030A0"/>
                </a:solidFill>
                <a:latin typeface="Times New Roman"/>
                <a:ea typeface="Times New Roman"/>
                <a:cs typeface="Times New Roman"/>
                <a:sym typeface="Times New Roman"/>
              </a:defRPr>
            </a:pPr>
            <a:r>
              <a:t>D-FACTS Controller</a:t>
            </a:r>
          </a:p>
          <a:p>
            <a:pPr marL="285750" indent="-285750">
              <a:buSzPct val="100000"/>
              <a:buChar char="➢"/>
              <a:defRPr sz="3200">
                <a:solidFill>
                  <a:srgbClr val="7030A0"/>
                </a:solidFill>
                <a:latin typeface="Times New Roman"/>
                <a:ea typeface="Times New Roman"/>
                <a:cs typeface="Times New Roman"/>
                <a:sym typeface="Times New Roman"/>
              </a:defRPr>
            </a:pPr>
            <a:r>
              <a:t>Comparison between FACTS and D-FACTS Controllers</a:t>
            </a:r>
          </a:p>
          <a:p>
            <a:pPr marL="285750" indent="-285750">
              <a:buSzPct val="100000"/>
              <a:buChar char="➢"/>
              <a:defRPr sz="3200">
                <a:solidFill>
                  <a:srgbClr val="7030A0"/>
                </a:solidFill>
                <a:latin typeface="Times New Roman"/>
                <a:ea typeface="Times New Roman"/>
                <a:cs typeface="Times New Roman"/>
                <a:sym typeface="Times New Roman"/>
              </a:defRPr>
            </a:pPr>
            <a:r>
              <a:t>Enhanced Power Flow Controller (EPFC)</a:t>
            </a:r>
          </a:p>
          <a:p>
            <a:pPr marL="285750" indent="-285750">
              <a:buSzPct val="100000"/>
              <a:buChar char="➢"/>
              <a:defRPr sz="3200">
                <a:solidFill>
                  <a:srgbClr val="7030A0"/>
                </a:solidFill>
                <a:latin typeface="Times New Roman"/>
                <a:ea typeface="Times New Roman"/>
                <a:cs typeface="Times New Roman"/>
                <a:sym typeface="Times New Roman"/>
              </a:defRPr>
            </a:pPr>
            <a:r>
              <a:t>EPFC MATLAB/Simulink model</a:t>
            </a:r>
          </a:p>
          <a:p>
            <a:pPr marL="285750" indent="-285750">
              <a:buSzPct val="100000"/>
              <a:buChar char="➢"/>
              <a:defRPr sz="3200">
                <a:solidFill>
                  <a:srgbClr val="7030A0"/>
                </a:solidFill>
                <a:latin typeface="Times New Roman"/>
                <a:ea typeface="Times New Roman"/>
                <a:cs typeface="Times New Roman"/>
                <a:sym typeface="Times New Roman"/>
              </a:defRPr>
            </a:pPr>
            <a:r>
              <a:t>Results</a:t>
            </a:r>
          </a:p>
          <a:p>
            <a:pPr marL="285750" indent="-285750">
              <a:buSzPct val="100000"/>
              <a:buChar char="➢"/>
              <a:defRPr sz="3200">
                <a:solidFill>
                  <a:srgbClr val="7030A0"/>
                </a:solidFill>
                <a:latin typeface="Times New Roman"/>
                <a:ea typeface="Times New Roman"/>
                <a:cs typeface="Times New Roman"/>
                <a:sym typeface="Times New Roman"/>
              </a:defRPr>
            </a:pPr>
            <a:r>
              <a:t>Conclusion</a:t>
            </a:r>
          </a:p>
          <a:p>
            <a:pPr marL="285750" indent="-285750">
              <a:buSzPct val="100000"/>
              <a:buChar char="➢"/>
              <a:defRPr sz="3200">
                <a:solidFill>
                  <a:srgbClr val="7030A0"/>
                </a:solidFill>
                <a:latin typeface="Times New Roman"/>
                <a:ea typeface="Times New Roman"/>
                <a:cs typeface="Times New Roman"/>
                <a:sym typeface="Times New Roman"/>
              </a:defRPr>
            </a:pPr>
            <a:r>
              <a:t>Future work and Scope</a:t>
            </a:r>
          </a:p>
          <a:p>
            <a:pPr marL="285750" indent="-285750">
              <a:buSzPct val="100000"/>
              <a:buChar char="➢"/>
              <a:defRPr sz="3200">
                <a:solidFill>
                  <a:srgbClr val="7030A0"/>
                </a:solidFill>
                <a:latin typeface="Times New Roman"/>
                <a:ea typeface="Times New Roman"/>
                <a:cs typeface="Times New Roman"/>
                <a:sym typeface="Times New Roman"/>
              </a:defRPr>
            </a:pPr>
            <a:r>
              <a:t>Publications</a:t>
            </a:r>
          </a:p>
          <a:p>
            <a:pPr marL="285750" indent="-285750">
              <a:buSzPct val="100000"/>
              <a:buChar char="➢"/>
              <a:defRPr sz="3200">
                <a:solidFill>
                  <a:srgbClr val="7030A0"/>
                </a:solidFill>
                <a:latin typeface="Times New Roman"/>
                <a:ea typeface="Times New Roman"/>
                <a:cs typeface="Times New Roman"/>
                <a:sym typeface="Times New Roman"/>
              </a:defRPr>
            </a:pPr>
            <a:r>
              <a:t>References</a:t>
            </a:r>
          </a:p>
        </p:txBody>
      </p:sp>
      <p:sp>
        <p:nvSpPr>
          <p:cNvPr id="122" name="Slide Number Placeholder 2"/>
          <p:cNvSpPr txBox="1"/>
          <p:nvPr>
            <p:ph type="sldNum" sz="quarter" idx="2"/>
          </p:nvPr>
        </p:nvSpPr>
        <p:spPr>
          <a:xfrm>
            <a:off x="8462778" y="6359842"/>
            <a:ext cx="224023" cy="358141"/>
          </a:xfrm>
          <a:prstGeom prst="rect">
            <a:avLst/>
          </a:prstGeom>
          <a:extLst>
            <a:ext uri="{C572A759-6A51-4108-AA02-DFA0A04FC94B}">
              <ma14:wrappingTextBoxFlag xmlns:ma14="http://schemas.microsoft.com/office/mac/drawingml/2011/main" val="1"/>
            </a:ext>
          </a:extLst>
        </p:spPr>
        <p:txBody>
          <a:bodyPr/>
          <a:lstStyle>
            <a:lvl1pPr>
              <a:defRPr sz="18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0" name="Title 1"/>
          <p:cNvSpPr txBox="1"/>
          <p:nvPr>
            <p:ph type="title"/>
          </p:nvPr>
        </p:nvSpPr>
        <p:spPr>
          <a:xfrm>
            <a:off x="0" y="21021"/>
            <a:ext cx="9144000" cy="1143001"/>
          </a:xfrm>
          <a:prstGeom prst="rect">
            <a:avLst/>
          </a:prstGeom>
        </p:spPr>
        <p:txBody>
          <a:bodyPr/>
          <a:lstStyle>
            <a:lvl1pPr>
              <a:defRPr b="1" sz="3200">
                <a:solidFill>
                  <a:srgbClr val="FF0000"/>
                </a:solidFill>
                <a:latin typeface="Times New Roman"/>
                <a:ea typeface="Times New Roman"/>
                <a:cs typeface="Times New Roman"/>
                <a:sym typeface="Times New Roman"/>
              </a:defRPr>
            </a:lvl1pPr>
          </a:lstStyle>
          <a:p>
            <a:pPr/>
            <a:r>
              <a:t>COMPARISION BETWEEN FACTS AND D-FACTS</a:t>
            </a:r>
          </a:p>
        </p:txBody>
      </p:sp>
      <p:sp>
        <p:nvSpPr>
          <p:cNvPr id="251" name="Content Placeholder 2"/>
          <p:cNvSpPr txBox="1"/>
          <p:nvPr>
            <p:ph type="body" idx="1"/>
          </p:nvPr>
        </p:nvSpPr>
        <p:spPr>
          <a:xfrm>
            <a:off x="0" y="914400"/>
            <a:ext cx="9144000" cy="5943600"/>
          </a:xfrm>
          <a:prstGeom prst="rect">
            <a:avLst/>
          </a:prstGeom>
        </p:spPr>
        <p:txBody>
          <a:bodyPr/>
          <a:lstStyle/>
          <a:p>
            <a:pPr>
              <a:buFontTx/>
              <a:buChar char="❖"/>
              <a:defRPr>
                <a:solidFill>
                  <a:srgbClr val="1F497D"/>
                </a:solidFill>
              </a:defRPr>
            </a:pPr>
            <a:r>
              <a:t> </a:t>
            </a:r>
            <a:r>
              <a:rPr>
                <a:latin typeface="Times New Roman"/>
                <a:ea typeface="Times New Roman"/>
                <a:cs typeface="Times New Roman"/>
                <a:sym typeface="Times New Roman"/>
              </a:rPr>
              <a:t>Cost Comparison:</a:t>
            </a:r>
          </a:p>
        </p:txBody>
      </p:sp>
      <p:graphicFrame>
        <p:nvGraphicFramePr>
          <p:cNvPr id="252" name="Table 5"/>
          <p:cNvGraphicFramePr/>
          <p:nvPr/>
        </p:nvGraphicFramePr>
        <p:xfrm>
          <a:off x="-2" y="1676400"/>
          <a:ext cx="9144002" cy="518160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195025"/>
                <a:gridCol w="3355792"/>
                <a:gridCol w="4593184"/>
              </a:tblGrid>
              <a:tr h="719664">
                <a:tc>
                  <a:txBody>
                    <a:bodyPr/>
                    <a:lstStyle/>
                    <a:p>
                      <a:pPr indent="182879" algn="ctr">
                        <a:lnSpc>
                          <a:spcPct val="95000"/>
                        </a:lnSpc>
                        <a:spcBef>
                          <a:spcPts val="600"/>
                        </a:spcBef>
                        <a:tabLst>
                          <a:tab pos="177800" algn="l"/>
                        </a:tabLst>
                        <a:defRPr sz="1800"/>
                      </a:pPr>
                      <a:r>
                        <a:rPr b="1" spc="-5" sz="2400">
                          <a:latin typeface="Times New Roman"/>
                          <a:ea typeface="Times New Roman"/>
                          <a:cs typeface="Times New Roman"/>
                          <a:sym typeface="Times New Roman"/>
                        </a:rPr>
                        <a:t>S. No.</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indent="182879" algn="ctr">
                        <a:lnSpc>
                          <a:spcPct val="95000"/>
                        </a:lnSpc>
                        <a:spcBef>
                          <a:spcPts val="600"/>
                        </a:spcBef>
                        <a:tabLst>
                          <a:tab pos="177800" algn="l"/>
                        </a:tabLst>
                        <a:defRPr sz="1800"/>
                      </a:pPr>
                      <a:r>
                        <a:rPr b="1" spc="-5" sz="2400">
                          <a:latin typeface="Times New Roman"/>
                          <a:ea typeface="Times New Roman"/>
                          <a:cs typeface="Times New Roman"/>
                          <a:sym typeface="Times New Roman"/>
                        </a:rPr>
                        <a:t>Controller Name</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indent="182879" algn="ctr">
                        <a:lnSpc>
                          <a:spcPct val="95000"/>
                        </a:lnSpc>
                        <a:spcBef>
                          <a:spcPts val="600"/>
                        </a:spcBef>
                        <a:tabLst>
                          <a:tab pos="177800" algn="l"/>
                        </a:tabLst>
                        <a:defRPr sz="1800"/>
                      </a:pPr>
                      <a:r>
                        <a:rPr b="1" spc="-5" sz="2400">
                          <a:latin typeface="Times New Roman"/>
                          <a:ea typeface="Times New Roman"/>
                          <a:cs typeface="Times New Roman"/>
                          <a:sym typeface="Times New Roman"/>
                        </a:rPr>
                        <a:t>Cost (USD/ Kvar)</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r>
              <a:tr h="656336">
                <a:tc>
                  <a:txBody>
                    <a:bodyPr/>
                    <a:lstStyle/>
                    <a:p>
                      <a:pPr indent="182879" algn="ctr">
                        <a:lnSpc>
                          <a:spcPct val="95000"/>
                        </a:lnSpc>
                        <a:spcBef>
                          <a:spcPts val="600"/>
                        </a:spcBef>
                        <a:tabLst>
                          <a:tab pos="177800" algn="l"/>
                        </a:tabLst>
                        <a:defRPr sz="1800"/>
                      </a:pPr>
                      <a:r>
                        <a:rPr spc="-5" sz="2400">
                          <a:latin typeface="Times New Roman"/>
                          <a:ea typeface="Times New Roman"/>
                          <a:cs typeface="Times New Roman"/>
                          <a:sym typeface="Times New Roman"/>
                        </a:rPr>
                        <a:t>1</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indent="182879" algn="ctr">
                        <a:lnSpc>
                          <a:spcPct val="95000"/>
                        </a:lnSpc>
                        <a:spcBef>
                          <a:spcPts val="600"/>
                        </a:spcBef>
                        <a:tabLst>
                          <a:tab pos="177800" algn="l"/>
                        </a:tabLst>
                        <a:defRPr sz="1800"/>
                      </a:pPr>
                      <a:r>
                        <a:rPr spc="-5" sz="2400">
                          <a:latin typeface="Times New Roman"/>
                          <a:ea typeface="Times New Roman"/>
                          <a:cs typeface="Times New Roman"/>
                          <a:sym typeface="Times New Roman"/>
                        </a:rPr>
                        <a:t>SVC</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indent="182879" algn="ctr">
                        <a:lnSpc>
                          <a:spcPct val="95000"/>
                        </a:lnSpc>
                        <a:spcBef>
                          <a:spcPts val="600"/>
                        </a:spcBef>
                        <a:tabLst>
                          <a:tab pos="177800" algn="l"/>
                        </a:tabLst>
                        <a:defRPr sz="1800"/>
                      </a:pPr>
                      <a:r>
                        <a:rPr spc="-5" sz="2400">
                          <a:latin typeface="Times New Roman"/>
                          <a:ea typeface="Times New Roman"/>
                          <a:cs typeface="Times New Roman"/>
                          <a:sym typeface="Times New Roman"/>
                        </a:rPr>
                        <a:t>40$/ Kvar (controlled portions)</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r>
              <a:tr h="719667">
                <a:tc>
                  <a:txBody>
                    <a:bodyPr/>
                    <a:lstStyle/>
                    <a:p>
                      <a:pPr indent="182879" algn="ctr">
                        <a:lnSpc>
                          <a:spcPct val="95000"/>
                        </a:lnSpc>
                        <a:spcBef>
                          <a:spcPts val="600"/>
                        </a:spcBef>
                        <a:tabLst>
                          <a:tab pos="177800" algn="l"/>
                        </a:tabLst>
                        <a:defRPr sz="1800"/>
                      </a:pPr>
                      <a:r>
                        <a:rPr spc="-5" sz="2400">
                          <a:latin typeface="Times New Roman"/>
                          <a:ea typeface="Times New Roman"/>
                          <a:cs typeface="Times New Roman"/>
                          <a:sym typeface="Times New Roman"/>
                        </a:rPr>
                        <a:t>2</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indent="182879" algn="ctr">
                        <a:lnSpc>
                          <a:spcPct val="95000"/>
                        </a:lnSpc>
                        <a:spcBef>
                          <a:spcPts val="600"/>
                        </a:spcBef>
                        <a:tabLst>
                          <a:tab pos="177800" algn="l"/>
                        </a:tabLst>
                        <a:defRPr sz="1800"/>
                      </a:pPr>
                      <a:r>
                        <a:rPr spc="-5" sz="2400">
                          <a:latin typeface="Times New Roman"/>
                          <a:ea typeface="Times New Roman"/>
                          <a:cs typeface="Times New Roman"/>
                          <a:sym typeface="Times New Roman"/>
                        </a:rPr>
                        <a:t>TCSC</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indent="182879" algn="ctr">
                        <a:lnSpc>
                          <a:spcPct val="95000"/>
                        </a:lnSpc>
                        <a:spcBef>
                          <a:spcPts val="600"/>
                        </a:spcBef>
                        <a:tabLst>
                          <a:tab pos="177800" algn="l"/>
                        </a:tabLst>
                        <a:defRPr sz="1800"/>
                      </a:pPr>
                      <a:r>
                        <a:rPr spc="-5" sz="2400">
                          <a:latin typeface="Times New Roman"/>
                          <a:ea typeface="Times New Roman"/>
                          <a:cs typeface="Times New Roman"/>
                          <a:sym typeface="Times New Roman"/>
                        </a:rPr>
                        <a:t>40$/ Kvar (controlled portions)</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r>
              <a:tr h="791636">
                <a:tc>
                  <a:txBody>
                    <a:bodyPr/>
                    <a:lstStyle/>
                    <a:p>
                      <a:pPr indent="182879" algn="ctr">
                        <a:lnSpc>
                          <a:spcPct val="95000"/>
                        </a:lnSpc>
                        <a:spcBef>
                          <a:spcPts val="600"/>
                        </a:spcBef>
                        <a:tabLst>
                          <a:tab pos="177800" algn="l"/>
                        </a:tabLst>
                        <a:defRPr sz="1800"/>
                      </a:pPr>
                      <a:r>
                        <a:rPr spc="-5" sz="2400">
                          <a:latin typeface="Times New Roman"/>
                          <a:ea typeface="Times New Roman"/>
                          <a:cs typeface="Times New Roman"/>
                          <a:sym typeface="Times New Roman"/>
                        </a:rPr>
                        <a:t>3</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indent="182879" algn="ctr">
                        <a:lnSpc>
                          <a:spcPct val="95000"/>
                        </a:lnSpc>
                        <a:spcBef>
                          <a:spcPts val="600"/>
                        </a:spcBef>
                        <a:tabLst>
                          <a:tab pos="177800" algn="l"/>
                        </a:tabLst>
                        <a:defRPr sz="1800"/>
                      </a:pPr>
                      <a:r>
                        <a:rPr spc="-5" sz="2400">
                          <a:latin typeface="Times New Roman"/>
                          <a:ea typeface="Times New Roman"/>
                          <a:cs typeface="Times New Roman"/>
                          <a:sym typeface="Times New Roman"/>
                        </a:rPr>
                        <a:t>STATCOM</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indent="182879" algn="ctr">
                        <a:lnSpc>
                          <a:spcPct val="95000"/>
                        </a:lnSpc>
                        <a:spcBef>
                          <a:spcPts val="600"/>
                        </a:spcBef>
                        <a:tabLst>
                          <a:tab pos="177800" algn="l"/>
                        </a:tabLst>
                        <a:defRPr sz="1800"/>
                      </a:pPr>
                      <a:r>
                        <a:rPr spc="-5" sz="2400">
                          <a:latin typeface="Times New Roman"/>
                          <a:ea typeface="Times New Roman"/>
                          <a:cs typeface="Times New Roman"/>
                          <a:sym typeface="Times New Roman"/>
                        </a:rPr>
                        <a:t>50$/ Kvar</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r>
              <a:tr h="791636">
                <a:tc>
                  <a:txBody>
                    <a:bodyPr/>
                    <a:lstStyle/>
                    <a:p>
                      <a:pPr indent="182879" algn="ctr">
                        <a:lnSpc>
                          <a:spcPct val="95000"/>
                        </a:lnSpc>
                        <a:spcBef>
                          <a:spcPts val="600"/>
                        </a:spcBef>
                        <a:tabLst>
                          <a:tab pos="177800" algn="l"/>
                        </a:tabLst>
                        <a:defRPr sz="1800"/>
                      </a:pPr>
                      <a:r>
                        <a:rPr spc="-5" sz="2400">
                          <a:latin typeface="Times New Roman"/>
                          <a:ea typeface="Times New Roman"/>
                          <a:cs typeface="Times New Roman"/>
                          <a:sym typeface="Times New Roman"/>
                        </a:rPr>
                        <a:t>4</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indent="182879" algn="ctr">
                        <a:lnSpc>
                          <a:spcPct val="95000"/>
                        </a:lnSpc>
                        <a:spcBef>
                          <a:spcPts val="600"/>
                        </a:spcBef>
                        <a:tabLst>
                          <a:tab pos="177800" algn="l"/>
                        </a:tabLst>
                        <a:defRPr sz="1800"/>
                      </a:pPr>
                      <a:r>
                        <a:rPr spc="-5" sz="2400">
                          <a:latin typeface="Times New Roman"/>
                          <a:ea typeface="Times New Roman"/>
                          <a:cs typeface="Times New Roman"/>
                          <a:sym typeface="Times New Roman"/>
                        </a:rPr>
                        <a:t>UPFC series part</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indent="182879" algn="ctr">
                        <a:lnSpc>
                          <a:spcPct val="95000"/>
                        </a:lnSpc>
                        <a:spcBef>
                          <a:spcPts val="600"/>
                        </a:spcBef>
                        <a:tabLst>
                          <a:tab pos="177800" algn="l"/>
                        </a:tabLst>
                        <a:defRPr sz="1800"/>
                      </a:pPr>
                      <a:r>
                        <a:rPr spc="-5" sz="2400">
                          <a:latin typeface="Times New Roman"/>
                          <a:ea typeface="Times New Roman"/>
                          <a:cs typeface="Times New Roman"/>
                          <a:sym typeface="Times New Roman"/>
                        </a:rPr>
                        <a:t>50$/ Kvar (through power)</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r>
              <a:tr h="656336">
                <a:tc>
                  <a:txBody>
                    <a:bodyPr/>
                    <a:lstStyle/>
                    <a:p>
                      <a:pPr indent="182879" algn="ctr">
                        <a:lnSpc>
                          <a:spcPct val="95000"/>
                        </a:lnSpc>
                        <a:spcBef>
                          <a:spcPts val="600"/>
                        </a:spcBef>
                        <a:tabLst>
                          <a:tab pos="177800" algn="l"/>
                        </a:tabLst>
                        <a:defRPr sz="1800"/>
                      </a:pPr>
                      <a:r>
                        <a:rPr spc="-5" sz="2400">
                          <a:latin typeface="Times New Roman"/>
                          <a:ea typeface="Times New Roman"/>
                          <a:cs typeface="Times New Roman"/>
                          <a:sym typeface="Times New Roman"/>
                        </a:rPr>
                        <a:t>5</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indent="182879" algn="ctr">
                        <a:lnSpc>
                          <a:spcPct val="95000"/>
                        </a:lnSpc>
                        <a:spcBef>
                          <a:spcPts val="600"/>
                        </a:spcBef>
                        <a:tabLst>
                          <a:tab pos="177800" algn="l"/>
                        </a:tabLst>
                        <a:defRPr sz="1800"/>
                      </a:pPr>
                      <a:r>
                        <a:rPr spc="-5" sz="2400">
                          <a:latin typeface="Times New Roman"/>
                          <a:ea typeface="Times New Roman"/>
                          <a:cs typeface="Times New Roman"/>
                          <a:sym typeface="Times New Roman"/>
                        </a:rPr>
                        <a:t>UPFC shunt part</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indent="182879" algn="ctr">
                        <a:lnSpc>
                          <a:spcPct val="95000"/>
                        </a:lnSpc>
                        <a:spcBef>
                          <a:spcPts val="600"/>
                        </a:spcBef>
                        <a:tabLst>
                          <a:tab pos="177800" algn="l"/>
                        </a:tabLst>
                        <a:defRPr sz="1800"/>
                      </a:pPr>
                      <a:r>
                        <a:rPr spc="-5" sz="2400">
                          <a:latin typeface="Times New Roman"/>
                          <a:ea typeface="Times New Roman"/>
                          <a:cs typeface="Times New Roman"/>
                          <a:sym typeface="Times New Roman"/>
                        </a:rPr>
                        <a:t>50$/ Kvar (controlled portions)</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r>
              <a:tr h="846325">
                <a:tc>
                  <a:txBody>
                    <a:bodyPr/>
                    <a:lstStyle/>
                    <a:p>
                      <a:pPr indent="182879" algn="ctr">
                        <a:lnSpc>
                          <a:spcPct val="95000"/>
                        </a:lnSpc>
                        <a:spcBef>
                          <a:spcPts val="600"/>
                        </a:spcBef>
                        <a:tabLst>
                          <a:tab pos="177800" algn="l"/>
                        </a:tabLst>
                        <a:defRPr sz="1800"/>
                      </a:pPr>
                      <a:r>
                        <a:rPr spc="-5" sz="2400">
                          <a:latin typeface="Times New Roman"/>
                          <a:ea typeface="Times New Roman"/>
                          <a:cs typeface="Times New Roman"/>
                          <a:sym typeface="Times New Roman"/>
                        </a:rPr>
                        <a:t>6</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indent="182879" algn="ctr">
                        <a:lnSpc>
                          <a:spcPct val="95000"/>
                        </a:lnSpc>
                        <a:spcBef>
                          <a:spcPts val="600"/>
                        </a:spcBef>
                        <a:tabLst>
                          <a:tab pos="177800" algn="l"/>
                        </a:tabLst>
                        <a:defRPr sz="1800"/>
                      </a:pPr>
                      <a:r>
                        <a:rPr spc="-5" sz="2400">
                          <a:latin typeface="Times New Roman"/>
                          <a:ea typeface="Times New Roman"/>
                          <a:cs typeface="Times New Roman"/>
                          <a:sym typeface="Times New Roman"/>
                        </a:rPr>
                        <a:t>EPFC (D-FACTS)</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indent="182879" algn="ctr">
                        <a:lnSpc>
                          <a:spcPct val="95000"/>
                        </a:lnSpc>
                        <a:spcBef>
                          <a:spcPts val="600"/>
                        </a:spcBef>
                        <a:tabLst>
                          <a:tab pos="177800" algn="l"/>
                        </a:tabLst>
                        <a:defRPr spc="-5" sz="2400">
                          <a:latin typeface="Times New Roman"/>
                          <a:ea typeface="Times New Roman"/>
                          <a:cs typeface="Times New Roman"/>
                          <a:sym typeface="Times New Roman"/>
                        </a:defRPr>
                      </a:pPr>
                      <a:r>
                        <a:t>20$/ Kvar (Bi-directional control)</a:t>
                      </a:r>
                    </a:p>
                    <a:p>
                      <a:pPr indent="182879" algn="ctr">
                        <a:lnSpc>
                          <a:spcPct val="95000"/>
                        </a:lnSpc>
                        <a:spcBef>
                          <a:spcPts val="600"/>
                        </a:spcBef>
                        <a:tabLst>
                          <a:tab pos="177800" algn="l"/>
                        </a:tabLst>
                        <a:defRPr sz="2400">
                          <a:solidFill>
                            <a:srgbClr val="FF0000"/>
                          </a:solidFill>
                          <a:latin typeface="Times New Roman"/>
                          <a:ea typeface="Times New Roman"/>
                          <a:cs typeface="Times New Roman"/>
                          <a:sym typeface="Times New Roman"/>
                        </a:defRPr>
                      </a:pPr>
                      <a:r>
                        <a:t>                                          Contd…</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r>
            </a:tbl>
          </a:graphicData>
        </a:graphic>
      </p:graphicFrame>
      <p:sp>
        <p:nvSpPr>
          <p:cNvPr id="253" name="Slide Number Placeholder 3"/>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5" name="Title 1"/>
          <p:cNvSpPr txBox="1"/>
          <p:nvPr>
            <p:ph type="title"/>
          </p:nvPr>
        </p:nvSpPr>
        <p:spPr>
          <a:xfrm>
            <a:off x="0" y="0"/>
            <a:ext cx="9144000" cy="1143000"/>
          </a:xfrm>
          <a:prstGeom prst="rect">
            <a:avLst/>
          </a:prstGeom>
        </p:spPr>
        <p:txBody>
          <a:bodyPr/>
          <a:lstStyle>
            <a:lvl1pPr>
              <a:defRPr b="1" sz="3200">
                <a:solidFill>
                  <a:srgbClr val="FF0000"/>
                </a:solidFill>
                <a:latin typeface="Times New Roman"/>
                <a:ea typeface="Times New Roman"/>
                <a:cs typeface="Times New Roman"/>
                <a:sym typeface="Times New Roman"/>
              </a:defRPr>
            </a:lvl1pPr>
          </a:lstStyle>
          <a:p>
            <a:pPr/>
            <a:r>
              <a:t>COMPARISION BETWEEN FACTS AND D-FACTS</a:t>
            </a:r>
          </a:p>
        </p:txBody>
      </p:sp>
      <p:sp>
        <p:nvSpPr>
          <p:cNvPr id="256" name="Content Placeholder 2"/>
          <p:cNvSpPr txBox="1"/>
          <p:nvPr>
            <p:ph type="body" idx="1"/>
          </p:nvPr>
        </p:nvSpPr>
        <p:spPr>
          <a:xfrm>
            <a:off x="0" y="1066800"/>
            <a:ext cx="9144000" cy="5791200"/>
          </a:xfrm>
          <a:prstGeom prst="rect">
            <a:avLst/>
          </a:prstGeom>
        </p:spPr>
        <p:txBody>
          <a:bodyPr/>
          <a:lstStyle/>
          <a:p>
            <a:pPr>
              <a:buFontTx/>
              <a:buChar char="❖"/>
              <a:defRPr>
                <a:solidFill>
                  <a:srgbClr val="1F497D"/>
                </a:solidFill>
              </a:defRPr>
            </a:pPr>
            <a:r>
              <a:t> </a:t>
            </a:r>
            <a:r>
              <a:rPr>
                <a:latin typeface="Times New Roman"/>
                <a:ea typeface="Times New Roman"/>
                <a:cs typeface="Times New Roman"/>
                <a:sym typeface="Times New Roman"/>
              </a:rPr>
              <a:t>Power Rating and Weight:</a:t>
            </a:r>
          </a:p>
        </p:txBody>
      </p:sp>
      <p:graphicFrame>
        <p:nvGraphicFramePr>
          <p:cNvPr id="257" name="Table 3"/>
          <p:cNvGraphicFramePr/>
          <p:nvPr/>
        </p:nvGraphicFramePr>
        <p:xfrm>
          <a:off x="0" y="1981200"/>
          <a:ext cx="9144000" cy="480656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282592"/>
                <a:gridCol w="2565186"/>
                <a:gridCol w="2819492"/>
                <a:gridCol w="2476730"/>
              </a:tblGrid>
              <a:tr h="1295400">
                <a:tc>
                  <a:txBody>
                    <a:bodyPr/>
                    <a:lstStyle/>
                    <a:p>
                      <a:pPr algn="ctr">
                        <a:lnSpc>
                          <a:spcPct val="115000"/>
                        </a:lnSpc>
                        <a:spcBef>
                          <a:spcPts val="1000"/>
                        </a:spcBef>
                        <a:defRPr sz="1800"/>
                      </a:pPr>
                      <a:r>
                        <a:rPr b="1" sz="2800">
                          <a:latin typeface="Times New Roman"/>
                          <a:ea typeface="Times New Roman"/>
                          <a:cs typeface="Times New Roman"/>
                          <a:sym typeface="Times New Roman"/>
                        </a:rPr>
                        <a:t>S. No.</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spcBef>
                          <a:spcPts val="1000"/>
                        </a:spcBef>
                        <a:defRPr sz="1800"/>
                      </a:pPr>
                      <a:r>
                        <a:rPr b="1" sz="2800">
                          <a:latin typeface="Times New Roman"/>
                          <a:ea typeface="Times New Roman"/>
                          <a:cs typeface="Times New Roman"/>
                          <a:sym typeface="Times New Roman"/>
                        </a:rPr>
                        <a:t>Constraints</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spcBef>
                          <a:spcPts val="1000"/>
                        </a:spcBef>
                        <a:defRPr sz="1800"/>
                      </a:pPr>
                      <a:r>
                        <a:rPr b="1" sz="2800">
                          <a:latin typeface="Times New Roman"/>
                          <a:ea typeface="Times New Roman"/>
                          <a:cs typeface="Times New Roman"/>
                          <a:sym typeface="Times New Roman"/>
                        </a:rPr>
                        <a:t>Conventional FACTS</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spcBef>
                          <a:spcPts val="1000"/>
                        </a:spcBef>
                        <a:defRPr sz="1800"/>
                      </a:pPr>
                      <a:r>
                        <a:rPr b="1" sz="2800">
                          <a:latin typeface="Times New Roman"/>
                          <a:ea typeface="Times New Roman"/>
                          <a:cs typeface="Times New Roman"/>
                          <a:sym typeface="Times New Roman"/>
                        </a:rPr>
                        <a:t>D-FACTS</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r>
              <a:tr h="1365633">
                <a:tc>
                  <a:txBody>
                    <a:bodyPr/>
                    <a:lstStyle/>
                    <a:p>
                      <a:pPr algn="ctr">
                        <a:lnSpc>
                          <a:spcPct val="115000"/>
                        </a:lnSpc>
                        <a:spcBef>
                          <a:spcPts val="1000"/>
                        </a:spcBef>
                        <a:defRPr sz="1800"/>
                      </a:pPr>
                      <a:r>
                        <a:rPr sz="2800">
                          <a:latin typeface="Times New Roman"/>
                          <a:ea typeface="Times New Roman"/>
                          <a:cs typeface="Times New Roman"/>
                          <a:sym typeface="Times New Roman"/>
                        </a:rPr>
                        <a:t>1.</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spcBef>
                          <a:spcPts val="1000"/>
                        </a:spcBef>
                        <a:defRPr sz="1800"/>
                      </a:pPr>
                      <a:r>
                        <a:rPr sz="2800">
                          <a:solidFill>
                            <a:srgbClr val="404040"/>
                          </a:solidFill>
                          <a:latin typeface="Times New Roman"/>
                          <a:ea typeface="Times New Roman"/>
                          <a:cs typeface="Times New Roman"/>
                          <a:sym typeface="Times New Roman"/>
                        </a:rPr>
                        <a:t>Power rating</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spcBef>
                          <a:spcPts val="1000"/>
                        </a:spcBef>
                        <a:defRPr sz="1800"/>
                      </a:pPr>
                      <a:r>
                        <a:rPr sz="2800">
                          <a:solidFill>
                            <a:srgbClr val="404040"/>
                          </a:solidFill>
                          <a:latin typeface="Times New Roman"/>
                          <a:ea typeface="Times New Roman"/>
                          <a:cs typeface="Times New Roman"/>
                          <a:sym typeface="Times New Roman"/>
                        </a:rPr>
                        <a:t>10-300 MVA per module</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spcBef>
                          <a:spcPts val="1000"/>
                        </a:spcBef>
                        <a:defRPr sz="1800"/>
                      </a:pPr>
                      <a:r>
                        <a:rPr sz="2800">
                          <a:solidFill>
                            <a:srgbClr val="404040"/>
                          </a:solidFill>
                          <a:latin typeface="Times New Roman"/>
                          <a:ea typeface="Times New Roman"/>
                          <a:cs typeface="Times New Roman"/>
                          <a:sym typeface="Times New Roman"/>
                        </a:rPr>
                        <a:t>10 KVA per module</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r>
              <a:tr h="2145533">
                <a:tc>
                  <a:txBody>
                    <a:bodyPr/>
                    <a:lstStyle/>
                    <a:p>
                      <a:pPr algn="ctr">
                        <a:lnSpc>
                          <a:spcPct val="115000"/>
                        </a:lnSpc>
                        <a:spcBef>
                          <a:spcPts val="1000"/>
                        </a:spcBef>
                        <a:defRPr sz="1800"/>
                      </a:pPr>
                      <a:r>
                        <a:rPr sz="2800">
                          <a:latin typeface="Times New Roman"/>
                          <a:ea typeface="Times New Roman"/>
                          <a:cs typeface="Times New Roman"/>
                          <a:sym typeface="Times New Roman"/>
                        </a:rPr>
                        <a:t>2.</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spcBef>
                          <a:spcPts val="1000"/>
                        </a:spcBef>
                        <a:defRPr sz="1800"/>
                      </a:pPr>
                      <a:r>
                        <a:rPr sz="2800">
                          <a:solidFill>
                            <a:srgbClr val="404040"/>
                          </a:solidFill>
                          <a:latin typeface="Times New Roman"/>
                          <a:ea typeface="Times New Roman"/>
                          <a:cs typeface="Times New Roman"/>
                          <a:sym typeface="Times New Roman"/>
                        </a:rPr>
                        <a:t>Weight</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spcBef>
                          <a:spcPts val="1000"/>
                        </a:spcBef>
                        <a:defRPr sz="1800"/>
                      </a:pPr>
                      <a:r>
                        <a:rPr sz="2800">
                          <a:solidFill>
                            <a:srgbClr val="404040"/>
                          </a:solidFill>
                          <a:latin typeface="Times New Roman"/>
                          <a:ea typeface="Times New Roman"/>
                          <a:cs typeface="Times New Roman"/>
                          <a:sym typeface="Times New Roman"/>
                        </a:rPr>
                        <a:t>280-300 kg /10 KVA (average)</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spcBef>
                          <a:spcPts val="1000"/>
                        </a:spcBef>
                        <a:defRPr sz="2800">
                          <a:solidFill>
                            <a:srgbClr val="404040"/>
                          </a:solidFill>
                          <a:latin typeface="Times New Roman"/>
                          <a:ea typeface="Times New Roman"/>
                          <a:cs typeface="Times New Roman"/>
                          <a:sym typeface="Times New Roman"/>
                        </a:defRPr>
                      </a:pPr>
                      <a:r>
                        <a:t>50-60 kg. per module</a:t>
                      </a:r>
                    </a:p>
                    <a:p>
                      <a:pPr algn="ctr">
                        <a:lnSpc>
                          <a:spcPct val="115000"/>
                        </a:lnSpc>
                        <a:spcBef>
                          <a:spcPts val="1000"/>
                        </a:spcBef>
                        <a:defRPr sz="2800">
                          <a:solidFill>
                            <a:srgbClr val="404040"/>
                          </a:solidFill>
                          <a:latin typeface="Times New Roman"/>
                          <a:ea typeface="Times New Roman"/>
                          <a:cs typeface="Times New Roman"/>
                          <a:sym typeface="Times New Roman"/>
                        </a:defRPr>
                      </a:pPr>
                    </a:p>
                    <a:p>
                      <a:pPr algn="ctr">
                        <a:lnSpc>
                          <a:spcPct val="115000"/>
                        </a:lnSpc>
                        <a:spcBef>
                          <a:spcPts val="1000"/>
                        </a:spcBef>
                        <a:defRPr sz="2800">
                          <a:solidFill>
                            <a:srgbClr val="404040"/>
                          </a:solidFill>
                          <a:latin typeface="Times New Roman"/>
                          <a:ea typeface="Times New Roman"/>
                          <a:cs typeface="Times New Roman"/>
                          <a:sym typeface="Times New Roman"/>
                        </a:defRPr>
                      </a:pPr>
                      <a:r>
                        <a:t>     </a:t>
                      </a:r>
                      <a:r>
                        <a:rPr>
                          <a:solidFill>
                            <a:srgbClr val="FF0000"/>
                          </a:solidFill>
                        </a:rPr>
                        <a:t>      Contd…</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r>
            </a:tbl>
          </a:graphicData>
        </a:graphic>
      </p:graphicFrame>
      <p:sp>
        <p:nvSpPr>
          <p:cNvPr id="258" name="Slide Number Placeholder 4"/>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0" name="Title 1"/>
          <p:cNvSpPr txBox="1"/>
          <p:nvPr>
            <p:ph type="title"/>
          </p:nvPr>
        </p:nvSpPr>
        <p:spPr>
          <a:xfrm>
            <a:off x="-21023" y="0"/>
            <a:ext cx="9165023" cy="914400"/>
          </a:xfrm>
          <a:prstGeom prst="rect">
            <a:avLst/>
          </a:prstGeom>
        </p:spPr>
        <p:txBody>
          <a:bodyPr/>
          <a:lstStyle>
            <a:lvl1pPr>
              <a:defRPr b="1" sz="2800">
                <a:solidFill>
                  <a:srgbClr val="FF0000"/>
                </a:solidFill>
                <a:latin typeface="Times New Roman"/>
                <a:ea typeface="Times New Roman"/>
                <a:cs typeface="Times New Roman"/>
                <a:sym typeface="Times New Roman"/>
              </a:defRPr>
            </a:lvl1pPr>
          </a:lstStyle>
          <a:p>
            <a:pPr/>
            <a:r>
              <a:t>COMPARISION BETWEEN FACTS AND D-FACTS</a:t>
            </a:r>
          </a:p>
        </p:txBody>
      </p:sp>
      <p:graphicFrame>
        <p:nvGraphicFramePr>
          <p:cNvPr id="261" name="Content Placeholder 3"/>
          <p:cNvGraphicFramePr/>
          <p:nvPr/>
        </p:nvGraphicFramePr>
        <p:xfrm>
          <a:off x="0" y="824370"/>
          <a:ext cx="9144002" cy="602811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42248"/>
                <a:gridCol w="2257460"/>
                <a:gridCol w="2562832"/>
                <a:gridCol w="3781461"/>
              </a:tblGrid>
              <a:tr h="567725">
                <a:tc>
                  <a:txBody>
                    <a:bodyPr/>
                    <a:lstStyle/>
                    <a:p>
                      <a:pPr algn="ctr">
                        <a:lnSpc>
                          <a:spcPct val="115000"/>
                        </a:lnSpc>
                        <a:defRPr sz="1800"/>
                      </a:pPr>
                      <a:r>
                        <a:rPr b="1" sz="1600">
                          <a:latin typeface="Times New Roman"/>
                          <a:ea typeface="Times New Roman"/>
                          <a:cs typeface="Times New Roman"/>
                          <a:sym typeface="Times New Roman"/>
                        </a:rPr>
                        <a:t>S. No.</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b="1" sz="1600">
                          <a:latin typeface="Times New Roman"/>
                          <a:ea typeface="Times New Roman"/>
                          <a:cs typeface="Times New Roman"/>
                          <a:sym typeface="Times New Roman"/>
                        </a:rPr>
                        <a:t>Characteristics</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b="1" sz="1600">
                          <a:latin typeface="Times New Roman"/>
                          <a:ea typeface="Times New Roman"/>
                          <a:cs typeface="Times New Roman"/>
                          <a:sym typeface="Times New Roman"/>
                        </a:rPr>
                        <a:t>Conventional FACTS</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b="1" sz="1600">
                          <a:latin typeface="Times New Roman"/>
                          <a:ea typeface="Times New Roman"/>
                          <a:cs typeface="Times New Roman"/>
                          <a:sym typeface="Times New Roman"/>
                        </a:rPr>
                        <a:t>D-FACTS</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r>
              <a:tr h="261593">
                <a:tc>
                  <a:txBody>
                    <a:bodyPr/>
                    <a:lstStyle/>
                    <a:p>
                      <a:pPr algn="ctr">
                        <a:lnSpc>
                          <a:spcPct val="115000"/>
                        </a:lnSpc>
                        <a:defRPr sz="1800"/>
                      </a:pPr>
                      <a:r>
                        <a:rPr sz="1400">
                          <a:latin typeface="Times New Roman"/>
                          <a:ea typeface="Times New Roman"/>
                          <a:cs typeface="Times New Roman"/>
                          <a:sym typeface="Times New Roman"/>
                        </a:rPr>
                        <a:t>1</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Break-in  the Line</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Required</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Doesn’t Require</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r>
              <a:tr h="261593">
                <a:tc>
                  <a:txBody>
                    <a:bodyPr/>
                    <a:lstStyle/>
                    <a:p>
                      <a:pPr algn="ctr">
                        <a:lnSpc>
                          <a:spcPct val="115000"/>
                        </a:lnSpc>
                        <a:defRPr sz="1800"/>
                      </a:pPr>
                      <a:r>
                        <a:rPr sz="1400">
                          <a:latin typeface="Times New Roman"/>
                          <a:ea typeface="Times New Roman"/>
                          <a:cs typeface="Times New Roman"/>
                          <a:sym typeface="Times New Roman"/>
                        </a:rPr>
                        <a:t>2</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Cost</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Costlier than D-FACTS</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cheap</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r>
              <a:tr h="261593">
                <a:tc>
                  <a:txBody>
                    <a:bodyPr/>
                    <a:lstStyle/>
                    <a:p>
                      <a:pPr algn="ctr">
                        <a:lnSpc>
                          <a:spcPct val="115000"/>
                        </a:lnSpc>
                        <a:defRPr sz="1800"/>
                      </a:pPr>
                      <a:r>
                        <a:rPr sz="1400">
                          <a:latin typeface="Times New Roman"/>
                          <a:ea typeface="Times New Roman"/>
                          <a:cs typeface="Times New Roman"/>
                          <a:sym typeface="Times New Roman"/>
                        </a:rPr>
                        <a:t>3</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Size</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Much larger than D-FACTS</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Small modules (can be mounted on line)</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r>
              <a:tr h="261593">
                <a:tc>
                  <a:txBody>
                    <a:bodyPr/>
                    <a:lstStyle/>
                    <a:p>
                      <a:pPr algn="ctr">
                        <a:lnSpc>
                          <a:spcPct val="115000"/>
                        </a:lnSpc>
                        <a:defRPr sz="1800"/>
                      </a:pPr>
                      <a:r>
                        <a:rPr sz="1400">
                          <a:latin typeface="Times New Roman"/>
                          <a:ea typeface="Times New Roman"/>
                          <a:cs typeface="Times New Roman"/>
                          <a:sym typeface="Times New Roman"/>
                        </a:rPr>
                        <a:t>4</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Nature</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Lumped</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Distributed over whole Line</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r>
              <a:tr h="228533">
                <a:tc>
                  <a:txBody>
                    <a:bodyPr/>
                    <a:lstStyle/>
                    <a:p>
                      <a:pPr algn="ctr">
                        <a:lnSpc>
                          <a:spcPct val="115000"/>
                        </a:lnSpc>
                        <a:defRPr sz="1800"/>
                      </a:pPr>
                      <a:r>
                        <a:rPr sz="1400">
                          <a:latin typeface="Times New Roman"/>
                          <a:ea typeface="Times New Roman"/>
                          <a:cs typeface="Times New Roman"/>
                          <a:sym typeface="Times New Roman"/>
                        </a:rPr>
                        <a:t>5</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Weight</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Much higher (80-90 tons)</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Very less around (50-60) per module</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r>
              <a:tr h="523186">
                <a:tc>
                  <a:txBody>
                    <a:bodyPr/>
                    <a:lstStyle/>
                    <a:p>
                      <a:pPr algn="ctr">
                        <a:lnSpc>
                          <a:spcPct val="115000"/>
                        </a:lnSpc>
                        <a:defRPr sz="1800"/>
                      </a:pPr>
                      <a:r>
                        <a:rPr sz="1400">
                          <a:latin typeface="Times New Roman"/>
                          <a:ea typeface="Times New Roman"/>
                          <a:cs typeface="Times New Roman"/>
                          <a:sym typeface="Times New Roman"/>
                        </a:rPr>
                        <a:t>6</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Best Location to use</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Can be used at sending end or receiving end or both</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Used on very small span of line about</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r>
              <a:tr h="261593">
                <a:tc>
                  <a:txBody>
                    <a:bodyPr/>
                    <a:lstStyle/>
                    <a:p>
                      <a:pPr algn="ctr">
                        <a:lnSpc>
                          <a:spcPct val="115000"/>
                        </a:lnSpc>
                        <a:defRPr sz="1800"/>
                      </a:pPr>
                      <a:r>
                        <a:rPr sz="1400">
                          <a:latin typeface="Times New Roman"/>
                          <a:ea typeface="Times New Roman"/>
                          <a:cs typeface="Times New Roman"/>
                          <a:sym typeface="Times New Roman"/>
                        </a:rPr>
                        <a:t>7</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Control arrangements</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Complex</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Easy</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r>
              <a:tr h="261593">
                <a:tc>
                  <a:txBody>
                    <a:bodyPr/>
                    <a:lstStyle/>
                    <a:p>
                      <a:pPr algn="ctr">
                        <a:lnSpc>
                          <a:spcPct val="115000"/>
                        </a:lnSpc>
                        <a:defRPr sz="1800"/>
                      </a:pPr>
                      <a:r>
                        <a:rPr sz="1400">
                          <a:latin typeface="Times New Roman"/>
                          <a:ea typeface="Times New Roman"/>
                          <a:cs typeface="Times New Roman"/>
                          <a:sym typeface="Times New Roman"/>
                        </a:rPr>
                        <a:t>8</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Maintenance</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Required and costly</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Doesn’t require, if required than not too costly</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r>
              <a:tr h="523186">
                <a:tc>
                  <a:txBody>
                    <a:bodyPr/>
                    <a:lstStyle/>
                    <a:p>
                      <a:pPr algn="ctr">
                        <a:lnSpc>
                          <a:spcPct val="115000"/>
                        </a:lnSpc>
                        <a:defRPr sz="1800"/>
                      </a:pPr>
                      <a:r>
                        <a:rPr sz="1400">
                          <a:latin typeface="Times New Roman"/>
                          <a:ea typeface="Times New Roman"/>
                          <a:cs typeface="Times New Roman"/>
                          <a:sym typeface="Times New Roman"/>
                        </a:rPr>
                        <a:t>9</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Repair Time</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Mean time to repair is much</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Repaired single module which doesn’t affect the line performance so no time required</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r>
              <a:tr h="523186">
                <a:tc>
                  <a:txBody>
                    <a:bodyPr/>
                    <a:lstStyle/>
                    <a:p>
                      <a:pPr algn="ctr">
                        <a:lnSpc>
                          <a:spcPct val="115000"/>
                        </a:lnSpc>
                        <a:defRPr sz="1800"/>
                      </a:pPr>
                      <a:r>
                        <a:rPr sz="1400">
                          <a:latin typeface="Times New Roman"/>
                          <a:ea typeface="Times New Roman"/>
                          <a:cs typeface="Times New Roman"/>
                          <a:sym typeface="Times New Roman"/>
                        </a:rPr>
                        <a:t>10</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Conventional transmission line</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Cannot be used, it requires some changes.</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Conventional Transmission line can be used</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r>
              <a:tr h="523186">
                <a:tc>
                  <a:txBody>
                    <a:bodyPr/>
                    <a:lstStyle/>
                    <a:p>
                      <a:pPr algn="ctr">
                        <a:lnSpc>
                          <a:spcPct val="115000"/>
                        </a:lnSpc>
                        <a:defRPr sz="1800"/>
                      </a:pPr>
                      <a:r>
                        <a:rPr sz="1400">
                          <a:latin typeface="Times New Roman"/>
                          <a:ea typeface="Times New Roman"/>
                          <a:cs typeface="Times New Roman"/>
                          <a:sym typeface="Times New Roman"/>
                        </a:rPr>
                        <a:t>11</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Effects of fault on devices</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May get damaged</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By-passes the current so no chances to get damaged</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r>
              <a:tr h="523186">
                <a:tc>
                  <a:txBody>
                    <a:bodyPr/>
                    <a:lstStyle/>
                    <a:p>
                      <a:pPr algn="ctr">
                        <a:lnSpc>
                          <a:spcPct val="115000"/>
                        </a:lnSpc>
                        <a:defRPr sz="1800"/>
                      </a:pPr>
                      <a:r>
                        <a:rPr sz="1400">
                          <a:latin typeface="Times New Roman"/>
                          <a:ea typeface="Times New Roman"/>
                          <a:cs typeface="Times New Roman"/>
                          <a:sym typeface="Times New Roman"/>
                        </a:rPr>
                        <a:t>12</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Single point failure effect</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Entire system may get damaged</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No effect of Single point failure</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r>
              <a:tr h="523186">
                <a:tc>
                  <a:txBody>
                    <a:bodyPr/>
                    <a:lstStyle/>
                    <a:p>
                      <a:pPr algn="ctr">
                        <a:lnSpc>
                          <a:spcPct val="115000"/>
                        </a:lnSpc>
                        <a:defRPr sz="1800"/>
                      </a:pPr>
                      <a:r>
                        <a:rPr sz="1400">
                          <a:latin typeface="Times New Roman"/>
                          <a:ea typeface="Times New Roman"/>
                          <a:cs typeface="Times New Roman"/>
                          <a:sym typeface="Times New Roman"/>
                        </a:rPr>
                        <a:t>13</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Future up gradation on increment of demand</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Not compatible</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Compatible and easily upgradable</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r>
              <a:tr h="523186">
                <a:tc>
                  <a:txBody>
                    <a:bodyPr/>
                    <a:lstStyle/>
                    <a:p>
                      <a:pPr algn="ctr">
                        <a:lnSpc>
                          <a:spcPct val="115000"/>
                        </a:lnSpc>
                        <a:defRPr sz="1800"/>
                      </a:pPr>
                      <a:r>
                        <a:rPr sz="1400">
                          <a:latin typeface="Times New Roman"/>
                          <a:ea typeface="Times New Roman"/>
                          <a:cs typeface="Times New Roman"/>
                          <a:sym typeface="Times New Roman"/>
                        </a:rPr>
                        <a:t>14.</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Work force</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Skilled workforce required </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c>
                  <a:txBody>
                    <a:bodyPr/>
                    <a:lstStyle/>
                    <a:p>
                      <a:pPr algn="ctr">
                        <a:lnSpc>
                          <a:spcPct val="115000"/>
                        </a:lnSpc>
                        <a:defRPr sz="1800"/>
                      </a:pPr>
                      <a:r>
                        <a:rPr sz="1400">
                          <a:latin typeface="Times New Roman"/>
                          <a:ea typeface="Times New Roman"/>
                          <a:cs typeface="Times New Roman"/>
                          <a:sym typeface="Times New Roman"/>
                        </a:rPr>
                        <a:t>Doesn’t require because it can be repaired in factories as it is small in size (or can be replaced)</a:t>
                      </a:r>
                    </a:p>
                  </a:txBody>
                  <a:tcPr marL="0" marR="0" marT="0" marB="0" anchor="t" anchorCtr="0" horzOverflow="overflow">
                    <a:lnL w="12700">
                      <a:solidFill>
                        <a:srgbClr val="000000"/>
                      </a:solidFill>
                      <a:prstDash val="sysDash"/>
                    </a:lnL>
                    <a:lnR w="12700">
                      <a:solidFill>
                        <a:srgbClr val="000000"/>
                      </a:solidFill>
                      <a:prstDash val="sysDash"/>
                    </a:lnR>
                    <a:lnT w="12700">
                      <a:solidFill>
                        <a:srgbClr val="000000"/>
                      </a:solidFill>
                      <a:prstDash val="sysDash"/>
                    </a:lnT>
                    <a:lnB w="12700">
                      <a:solidFill>
                        <a:srgbClr val="000000"/>
                      </a:solidFill>
                      <a:prstDash val="sysDash"/>
                    </a:lnB>
                  </a:tcPr>
                </a:tc>
              </a:tr>
            </a:tbl>
          </a:graphicData>
        </a:graphic>
      </p:graphicFrame>
      <p:sp>
        <p:nvSpPr>
          <p:cNvPr id="262" name="Slide Number Placeholder 2"/>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4" name="Title 1"/>
          <p:cNvSpPr txBox="1"/>
          <p:nvPr>
            <p:ph type="title"/>
          </p:nvPr>
        </p:nvSpPr>
        <p:spPr>
          <a:xfrm>
            <a:off x="0" y="228600"/>
            <a:ext cx="9144000" cy="838200"/>
          </a:xfrm>
          <a:prstGeom prst="rect">
            <a:avLst/>
          </a:prstGeom>
        </p:spPr>
        <p:txBody>
          <a:bodyPr/>
          <a:lstStyle>
            <a:lvl1pPr defTabSz="804672">
              <a:defRPr b="1" sz="2640">
                <a:solidFill>
                  <a:srgbClr val="FF0000"/>
                </a:solidFill>
                <a:latin typeface="Times New Roman"/>
                <a:ea typeface="Times New Roman"/>
                <a:cs typeface="Times New Roman"/>
                <a:sym typeface="Times New Roman"/>
              </a:defRPr>
            </a:lvl1pPr>
          </a:lstStyle>
          <a:p>
            <a:pPr/>
            <a:r>
              <a:t>THYRISTOR CONTROLLED SERIES CAPACITOR (TCSC)</a:t>
            </a:r>
          </a:p>
        </p:txBody>
      </p:sp>
      <p:sp>
        <p:nvSpPr>
          <p:cNvPr id="265" name="Content Placeholder 2"/>
          <p:cNvSpPr txBox="1"/>
          <p:nvPr>
            <p:ph type="body" idx="1"/>
          </p:nvPr>
        </p:nvSpPr>
        <p:spPr>
          <a:xfrm>
            <a:off x="0" y="3657600"/>
            <a:ext cx="9144000" cy="3200400"/>
          </a:xfrm>
          <a:prstGeom prst="rect">
            <a:avLst/>
          </a:prstGeom>
        </p:spPr>
        <p:txBody>
          <a:bodyPr/>
          <a:lstStyle/>
          <a:p>
            <a:pPr algn="just">
              <a:spcBef>
                <a:spcPts val="800"/>
              </a:spcBef>
              <a:buFontTx/>
              <a:buChar char="❖"/>
              <a:defRPr>
                <a:latin typeface="Times New Roman"/>
                <a:ea typeface="Times New Roman"/>
                <a:cs typeface="Times New Roman"/>
                <a:sym typeface="Times New Roman"/>
              </a:defRPr>
            </a:pPr>
            <a:r>
              <a:t> </a:t>
            </a:r>
            <a:r>
              <a:rPr sz="3600"/>
              <a:t>TCSC is a series capacitive reactance compensator which consists of a series capacitor bank shunted by a thyristor controlled reactor in order to provide a smoothly variable series reactance.</a:t>
            </a:r>
          </a:p>
        </p:txBody>
      </p:sp>
      <p:pic>
        <p:nvPicPr>
          <p:cNvPr id="266" name="Object 5" descr="Object 5"/>
          <p:cNvPicPr>
            <a:picLocks noChangeAspect="1"/>
          </p:cNvPicPr>
          <p:nvPr/>
        </p:nvPicPr>
        <p:blipFill>
          <a:blip r:embed="rId2">
            <a:extLst/>
          </a:blip>
          <a:stretch>
            <a:fillRect/>
          </a:stretch>
        </p:blipFill>
        <p:spPr>
          <a:xfrm>
            <a:off x="2286000" y="1273540"/>
            <a:ext cx="4940300" cy="2612660"/>
          </a:xfrm>
          <a:prstGeom prst="rect">
            <a:avLst/>
          </a:prstGeom>
          <a:ln w="12700">
            <a:miter lim="400000"/>
          </a:ln>
        </p:spPr>
      </p:pic>
      <p:sp>
        <p:nvSpPr>
          <p:cNvPr id="267" name="Slide Number Placeholder 3"/>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9" name="Title 1"/>
          <p:cNvSpPr txBox="1"/>
          <p:nvPr>
            <p:ph type="title"/>
          </p:nvPr>
        </p:nvSpPr>
        <p:spPr>
          <a:xfrm>
            <a:off x="0" y="36785"/>
            <a:ext cx="9144000" cy="1143001"/>
          </a:xfrm>
          <a:prstGeom prst="rect">
            <a:avLst/>
          </a:prstGeom>
        </p:spPr>
        <p:txBody>
          <a:bodyPr/>
          <a:lstStyle>
            <a:lvl1pPr>
              <a:defRPr b="1" sz="3200">
                <a:solidFill>
                  <a:srgbClr val="FF0000"/>
                </a:solidFill>
                <a:latin typeface="Times New Roman"/>
                <a:ea typeface="Times New Roman"/>
                <a:cs typeface="Times New Roman"/>
                <a:sym typeface="Times New Roman"/>
              </a:defRPr>
            </a:lvl1pPr>
          </a:lstStyle>
          <a:p>
            <a:pPr/>
            <a:r>
              <a:t>ENHANCED POWER FLOW CONTROLLER (EPFC)</a:t>
            </a:r>
          </a:p>
        </p:txBody>
      </p:sp>
      <p:sp>
        <p:nvSpPr>
          <p:cNvPr id="270" name="Content Placeholder 2"/>
          <p:cNvSpPr txBox="1"/>
          <p:nvPr>
            <p:ph type="body" idx="1"/>
          </p:nvPr>
        </p:nvSpPr>
        <p:spPr>
          <a:xfrm>
            <a:off x="0" y="1447800"/>
            <a:ext cx="9144000" cy="5410200"/>
          </a:xfrm>
          <a:prstGeom prst="rect">
            <a:avLst/>
          </a:prstGeom>
        </p:spPr>
        <p:txBody>
          <a:bodyPr/>
          <a:lstStyle/>
          <a:p>
            <a:pPr algn="just">
              <a:lnSpc>
                <a:spcPct val="80000"/>
              </a:lnSpc>
              <a:spcBef>
                <a:spcPts val="600"/>
              </a:spcBef>
              <a:buFontTx/>
              <a:buChar char="➢"/>
              <a:defRPr sz="2900">
                <a:latin typeface="Times New Roman"/>
                <a:ea typeface="Times New Roman"/>
                <a:cs typeface="Times New Roman"/>
                <a:sym typeface="Times New Roman"/>
              </a:defRPr>
            </a:pPr>
            <a:r>
              <a:t>EPFC is simply a distributed version of TCSC FACTS controller that is distributed over whole transmission line to work as D-FACTS controller.</a:t>
            </a:r>
          </a:p>
          <a:p>
            <a:pPr algn="just">
              <a:lnSpc>
                <a:spcPct val="80000"/>
              </a:lnSpc>
              <a:spcBef>
                <a:spcPts val="600"/>
              </a:spcBef>
              <a:buFontTx/>
              <a:buChar char="➢"/>
              <a:defRPr sz="2900">
                <a:latin typeface="Times New Roman"/>
                <a:ea typeface="Times New Roman"/>
                <a:cs typeface="Times New Roman"/>
                <a:sym typeface="Times New Roman"/>
              </a:defRPr>
            </a:pPr>
            <a:r>
              <a:t>EPFC is derived from TCSC FACTS controller; inherently gets all the controlling characteristics from TCSC.</a:t>
            </a:r>
          </a:p>
          <a:p>
            <a:pPr algn="just">
              <a:lnSpc>
                <a:spcPct val="80000"/>
              </a:lnSpc>
              <a:spcBef>
                <a:spcPts val="600"/>
              </a:spcBef>
              <a:buFontTx/>
              <a:buChar char="➢"/>
              <a:defRPr sz="2900">
                <a:latin typeface="Times New Roman"/>
                <a:ea typeface="Times New Roman"/>
                <a:cs typeface="Times New Roman"/>
                <a:sym typeface="Times New Roman"/>
              </a:defRPr>
            </a:pPr>
            <a:r>
              <a:t>All modules are independent and have their own capacitor used to provide the required line compensation.</a:t>
            </a:r>
          </a:p>
          <a:p>
            <a:pPr algn="just">
              <a:lnSpc>
                <a:spcPct val="80000"/>
              </a:lnSpc>
              <a:spcBef>
                <a:spcPts val="600"/>
              </a:spcBef>
              <a:buFontTx/>
              <a:buChar char="➢"/>
              <a:defRPr sz="2900">
                <a:latin typeface="Times New Roman"/>
                <a:ea typeface="Times New Roman"/>
                <a:cs typeface="Times New Roman"/>
                <a:sym typeface="Times New Roman"/>
              </a:defRPr>
            </a:pPr>
            <a:r>
              <a:t>EPFC is capable to control line impedance (</a:t>
            </a:r>
            <a:r>
              <a:rPr i="1"/>
              <a:t>z</a:t>
            </a:r>
            <a:r>
              <a:t>) and transmission angle    by controlling the conduction angle of connected PE switches. 											           </a:t>
            </a:r>
            <a:r>
              <a:rPr>
                <a:solidFill>
                  <a:srgbClr val="FF0000"/>
                </a:solidFill>
              </a:rPr>
              <a:t>Contd…</a:t>
            </a:r>
          </a:p>
        </p:txBody>
      </p:sp>
      <p:pic>
        <p:nvPicPr>
          <p:cNvPr id="271" name="Picture 2" descr="Picture 2"/>
          <p:cNvPicPr>
            <a:picLocks noChangeAspect="1"/>
          </p:cNvPicPr>
          <p:nvPr/>
        </p:nvPicPr>
        <p:blipFill>
          <a:blip r:embed="rId2">
            <a:extLst/>
          </a:blip>
          <a:stretch>
            <a:fillRect/>
          </a:stretch>
        </p:blipFill>
        <p:spPr>
          <a:xfrm>
            <a:off x="3504519" y="5334000"/>
            <a:ext cx="610281" cy="438150"/>
          </a:xfrm>
          <a:prstGeom prst="rect">
            <a:avLst/>
          </a:prstGeom>
          <a:ln w="12700">
            <a:miter lim="400000"/>
          </a:ln>
        </p:spPr>
      </p:pic>
      <p:sp>
        <p:nvSpPr>
          <p:cNvPr id="272" name="Slide Number Placeholder 3"/>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4" name="Content Placeholder 2"/>
          <p:cNvSpPr txBox="1"/>
          <p:nvPr>
            <p:ph type="body" idx="1"/>
          </p:nvPr>
        </p:nvSpPr>
        <p:spPr>
          <a:xfrm>
            <a:off x="0" y="152400"/>
            <a:ext cx="9144000" cy="6553200"/>
          </a:xfrm>
          <a:prstGeom prst="rect">
            <a:avLst/>
          </a:prstGeom>
        </p:spPr>
        <p:txBody>
          <a:bodyPr/>
          <a:lstStyle/>
          <a:p>
            <a:pPr algn="just">
              <a:buFontTx/>
              <a:buChar char="➢"/>
              <a:defRPr>
                <a:latin typeface="Times New Roman"/>
                <a:ea typeface="Times New Roman"/>
                <a:cs typeface="Times New Roman"/>
                <a:sym typeface="Times New Roman"/>
              </a:defRPr>
            </a:pPr>
            <a:r>
              <a:t>Transmission line is the only common link between the AC ports of converters. </a:t>
            </a:r>
          </a:p>
          <a:p>
            <a:pPr marL="0" indent="0" algn="just">
              <a:buSzTx/>
              <a:buNone/>
              <a:defRPr>
                <a:latin typeface="Times New Roman"/>
                <a:ea typeface="Times New Roman"/>
                <a:cs typeface="Times New Roman"/>
                <a:sym typeface="Times New Roman"/>
              </a:defRPr>
            </a:pPr>
          </a:p>
          <a:p>
            <a:pPr algn="just">
              <a:buFontTx/>
              <a:buChar char="➢"/>
              <a:defRPr>
                <a:latin typeface="Times New Roman"/>
                <a:ea typeface="Times New Roman"/>
                <a:cs typeface="Times New Roman"/>
                <a:sym typeface="Times New Roman"/>
              </a:defRPr>
            </a:pPr>
            <a:r>
              <a:t>Therefore, it is possible to exchange the power through AC terminals of the converters via transmission line.</a:t>
            </a:r>
          </a:p>
          <a:p>
            <a:pPr algn="just">
              <a:buFontTx/>
              <a:buChar char="➢"/>
              <a:defRPr>
                <a:latin typeface="Times New Roman"/>
                <a:ea typeface="Times New Roman"/>
                <a:cs typeface="Times New Roman"/>
                <a:sym typeface="Times New Roman"/>
              </a:defRPr>
            </a:pPr>
          </a:p>
          <a:p>
            <a:pPr algn="just">
              <a:buFontTx/>
              <a:buChar char="➢"/>
              <a:defRPr>
                <a:latin typeface="Times New Roman"/>
                <a:ea typeface="Times New Roman"/>
                <a:cs typeface="Times New Roman"/>
                <a:sym typeface="Times New Roman"/>
              </a:defRPr>
            </a:pPr>
            <a:r>
              <a:t>It offers low cost because of low component rating of series converters.</a:t>
            </a:r>
          </a:p>
          <a:p>
            <a:pPr algn="just">
              <a:buFontTx/>
              <a:buChar char="➢"/>
              <a:defRPr>
                <a:latin typeface="Times New Roman"/>
                <a:ea typeface="Times New Roman"/>
                <a:cs typeface="Times New Roman"/>
                <a:sym typeface="Times New Roman"/>
              </a:defRPr>
            </a:pPr>
          </a:p>
          <a:p>
            <a:pPr algn="just">
              <a:buFontTx/>
              <a:buChar char="➢"/>
              <a:defRPr>
                <a:latin typeface="Times New Roman"/>
                <a:ea typeface="Times New Roman"/>
                <a:cs typeface="Times New Roman"/>
                <a:sym typeface="Times New Roman"/>
              </a:defRPr>
            </a:pPr>
            <a:r>
              <a:t>High reliability because of the redundancy of the TCSC series converters. 				  </a:t>
            </a:r>
            <a:r>
              <a:rPr>
                <a:solidFill>
                  <a:srgbClr val="FF0000"/>
                </a:solidFill>
              </a:rPr>
              <a:t>Contd…</a:t>
            </a:r>
          </a:p>
        </p:txBody>
      </p:sp>
      <p:sp>
        <p:nvSpPr>
          <p:cNvPr id="275" name="Slide Number Placeholder 1"/>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7" name="Title 1"/>
          <p:cNvSpPr txBox="1"/>
          <p:nvPr>
            <p:ph type="title"/>
          </p:nvPr>
        </p:nvSpPr>
        <p:spPr>
          <a:xfrm>
            <a:off x="0" y="36786"/>
            <a:ext cx="9144000" cy="877614"/>
          </a:xfrm>
          <a:prstGeom prst="rect">
            <a:avLst/>
          </a:prstGeom>
        </p:spPr>
        <p:txBody>
          <a:bodyPr/>
          <a:lstStyle>
            <a:lvl1pPr>
              <a:defRPr b="1" sz="3200">
                <a:solidFill>
                  <a:srgbClr val="FF0000"/>
                </a:solidFill>
                <a:latin typeface="Times New Roman"/>
                <a:ea typeface="Times New Roman"/>
                <a:cs typeface="Times New Roman"/>
                <a:sym typeface="Times New Roman"/>
              </a:defRPr>
            </a:lvl1pPr>
          </a:lstStyle>
          <a:p>
            <a:pPr/>
            <a:r>
              <a:t>Simplified schematic of proposed EPFC controller</a:t>
            </a:r>
          </a:p>
        </p:txBody>
      </p:sp>
      <p:sp>
        <p:nvSpPr>
          <p:cNvPr id="278" name="Content Placeholder 2"/>
          <p:cNvSpPr txBox="1"/>
          <p:nvPr>
            <p:ph type="body" sz="half" idx="1"/>
          </p:nvPr>
        </p:nvSpPr>
        <p:spPr>
          <a:xfrm>
            <a:off x="0" y="4953000"/>
            <a:ext cx="9144000" cy="1905000"/>
          </a:xfrm>
          <a:prstGeom prst="rect">
            <a:avLst/>
          </a:prstGeom>
        </p:spPr>
        <p:txBody>
          <a:bodyPr/>
          <a:lstStyle/>
          <a:p>
            <a:pPr marL="0" indent="0" algn="just">
              <a:lnSpc>
                <a:spcPct val="90000"/>
              </a:lnSpc>
              <a:spcBef>
                <a:spcPts val="800"/>
              </a:spcBef>
              <a:buSzTx/>
              <a:buNone/>
              <a:defRPr>
                <a:latin typeface="Times New Roman"/>
                <a:ea typeface="Times New Roman"/>
                <a:cs typeface="Times New Roman"/>
                <a:sym typeface="Times New Roman"/>
              </a:defRPr>
            </a:pPr>
            <a:r>
              <a:t>EPFC has three PE switches S</a:t>
            </a:r>
            <a:r>
              <a:rPr sz="1800"/>
              <a:t>L</a:t>
            </a:r>
            <a:r>
              <a:rPr sz="2000"/>
              <a:t> </a:t>
            </a:r>
            <a:r>
              <a:t>,S</a:t>
            </a:r>
            <a:r>
              <a:rPr sz="1800"/>
              <a:t>C</a:t>
            </a:r>
            <a:r>
              <a:t> and S, in which S is normally open, S</a:t>
            </a:r>
            <a:r>
              <a:rPr sz="1800"/>
              <a:t>C </a:t>
            </a:r>
            <a:r>
              <a:rPr sz="3600"/>
              <a:t> </a:t>
            </a:r>
            <a:r>
              <a:t>is normally closed and S</a:t>
            </a:r>
            <a:r>
              <a:rPr sz="1800"/>
              <a:t>L</a:t>
            </a:r>
            <a:r>
              <a:t> is made to control by using conduction angle control technique. 	</a:t>
            </a:r>
          </a:p>
        </p:txBody>
      </p:sp>
      <p:pic>
        <p:nvPicPr>
          <p:cNvPr id="279" name="Picture 2" descr="Picture 2"/>
          <p:cNvPicPr>
            <a:picLocks noChangeAspect="1"/>
          </p:cNvPicPr>
          <p:nvPr/>
        </p:nvPicPr>
        <p:blipFill>
          <a:blip r:embed="rId2">
            <a:extLst/>
          </a:blip>
          <a:stretch>
            <a:fillRect/>
          </a:stretch>
        </p:blipFill>
        <p:spPr>
          <a:xfrm>
            <a:off x="1306319" y="914400"/>
            <a:ext cx="6694681" cy="4038600"/>
          </a:xfrm>
          <a:prstGeom prst="rect">
            <a:avLst/>
          </a:prstGeom>
          <a:ln w="12700">
            <a:miter lim="400000"/>
          </a:ln>
        </p:spPr>
      </p:pic>
      <p:sp>
        <p:nvSpPr>
          <p:cNvPr id="280" name="Slide Number Placeholder 3"/>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2" name="Title 1"/>
          <p:cNvSpPr txBox="1"/>
          <p:nvPr>
            <p:ph type="title"/>
          </p:nvPr>
        </p:nvSpPr>
        <p:spPr>
          <a:xfrm>
            <a:off x="0" y="0"/>
            <a:ext cx="9144000" cy="914400"/>
          </a:xfrm>
          <a:prstGeom prst="rect">
            <a:avLst/>
          </a:prstGeom>
        </p:spPr>
        <p:txBody>
          <a:bodyPr/>
          <a:lstStyle>
            <a:lvl1pPr>
              <a:defRPr b="1" sz="3600">
                <a:solidFill>
                  <a:srgbClr val="FF0000"/>
                </a:solidFill>
                <a:latin typeface="Times New Roman"/>
                <a:ea typeface="Times New Roman"/>
                <a:cs typeface="Times New Roman"/>
                <a:sym typeface="Times New Roman"/>
              </a:defRPr>
            </a:lvl1pPr>
          </a:lstStyle>
          <a:p>
            <a:pPr/>
            <a:r>
              <a:t>EPFC CONTROLLER</a:t>
            </a:r>
          </a:p>
        </p:txBody>
      </p:sp>
      <p:sp>
        <p:nvSpPr>
          <p:cNvPr id="283" name="Content Placeholder 2"/>
          <p:cNvSpPr txBox="1"/>
          <p:nvPr>
            <p:ph type="body" idx="1"/>
          </p:nvPr>
        </p:nvSpPr>
        <p:spPr>
          <a:xfrm>
            <a:off x="0" y="990600"/>
            <a:ext cx="9144000" cy="5867400"/>
          </a:xfrm>
          <a:prstGeom prst="rect">
            <a:avLst/>
          </a:prstGeom>
        </p:spPr>
        <p:txBody>
          <a:bodyPr/>
          <a:lstStyle/>
          <a:p>
            <a:pPr algn="just">
              <a:buFontTx/>
              <a:buChar char="➢"/>
              <a:defRPr>
                <a:latin typeface="Times New Roman"/>
                <a:ea typeface="Times New Roman"/>
                <a:cs typeface="Times New Roman"/>
                <a:sym typeface="Times New Roman"/>
              </a:defRPr>
            </a:pPr>
            <a:r>
              <a:t>EPFC mainly controls the impedance (z) of transmission line and alters the power flow. </a:t>
            </a:r>
          </a:p>
          <a:p>
            <a:pPr algn="just">
              <a:buFontTx/>
              <a:buChar char="➢"/>
              <a:defRPr>
                <a:latin typeface="Times New Roman"/>
                <a:ea typeface="Times New Roman"/>
                <a:cs typeface="Times New Roman"/>
                <a:sym typeface="Times New Roman"/>
              </a:defRPr>
            </a:pPr>
            <a:r>
              <a:t>The conduction angle of switch is controlled by pulse generated from controller which works on the basis of voltage control method by sensing the load voltage and comparing it to the reference voltage.</a:t>
            </a:r>
          </a:p>
          <a:p>
            <a:pPr algn="just">
              <a:buFontTx/>
              <a:buChar char="➢"/>
              <a:defRPr>
                <a:latin typeface="Times New Roman"/>
                <a:ea typeface="Times New Roman"/>
                <a:cs typeface="Times New Roman"/>
                <a:sym typeface="Times New Roman"/>
              </a:defRPr>
            </a:pPr>
            <a:r>
              <a:t>EPFC mainly works in two modes of operation.</a:t>
            </a:r>
          </a:p>
          <a:p>
            <a:pPr algn="just">
              <a:defRPr>
                <a:latin typeface="Times New Roman"/>
                <a:ea typeface="Times New Roman"/>
                <a:cs typeface="Times New Roman"/>
                <a:sym typeface="Times New Roman"/>
              </a:defRPr>
            </a:pPr>
            <a:r>
              <a:t>By-pass mode</a:t>
            </a:r>
          </a:p>
          <a:p>
            <a:pPr algn="just">
              <a:defRPr>
                <a:latin typeface="Times New Roman"/>
                <a:ea typeface="Times New Roman"/>
                <a:cs typeface="Times New Roman"/>
                <a:sym typeface="Times New Roman"/>
              </a:defRPr>
            </a:pPr>
            <a:r>
              <a:t>Compensation mode</a:t>
            </a:r>
          </a:p>
        </p:txBody>
      </p:sp>
      <p:sp>
        <p:nvSpPr>
          <p:cNvPr id="284" name="Slide Number Placeholder 3"/>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6" name="Title 1"/>
          <p:cNvSpPr txBox="1"/>
          <p:nvPr>
            <p:ph type="title"/>
          </p:nvPr>
        </p:nvSpPr>
        <p:spPr>
          <a:xfrm>
            <a:off x="0" y="0"/>
            <a:ext cx="9144000" cy="914400"/>
          </a:xfrm>
          <a:prstGeom prst="rect">
            <a:avLst/>
          </a:prstGeom>
        </p:spPr>
        <p:txBody>
          <a:bodyPr/>
          <a:lstStyle>
            <a:lvl1pPr>
              <a:defRPr b="1" sz="3600">
                <a:solidFill>
                  <a:srgbClr val="FF0000"/>
                </a:solidFill>
                <a:latin typeface="Times New Roman"/>
                <a:ea typeface="Times New Roman"/>
                <a:cs typeface="Times New Roman"/>
                <a:sym typeface="Times New Roman"/>
              </a:defRPr>
            </a:lvl1pPr>
          </a:lstStyle>
          <a:p>
            <a:pPr/>
            <a:r>
              <a:t>BY-PASS MODE </a:t>
            </a:r>
          </a:p>
        </p:txBody>
      </p:sp>
      <p:sp>
        <p:nvSpPr>
          <p:cNvPr id="287" name="Content Placeholder 2"/>
          <p:cNvSpPr txBox="1"/>
          <p:nvPr>
            <p:ph type="body" idx="1"/>
          </p:nvPr>
        </p:nvSpPr>
        <p:spPr>
          <a:xfrm>
            <a:off x="0" y="762000"/>
            <a:ext cx="9144000" cy="6096000"/>
          </a:xfrm>
          <a:prstGeom prst="rect">
            <a:avLst/>
          </a:prstGeom>
        </p:spPr>
        <p:txBody>
          <a:bodyPr/>
          <a:lstStyle/>
          <a:p>
            <a:pPr algn="just">
              <a:buFontTx/>
              <a:buChar char="➢"/>
              <a:defRPr sz="3000">
                <a:latin typeface="Times New Roman"/>
                <a:ea typeface="Times New Roman"/>
                <a:cs typeface="Times New Roman"/>
                <a:sym typeface="Times New Roman"/>
              </a:defRPr>
            </a:pPr>
            <a:r>
              <a:t>Whenever fault or any unbalance takes place in the system than only the EPFC works in bypass mode of operation to avoid any type of damaging in it’s own circuitry because of high order of fault current.</a:t>
            </a:r>
          </a:p>
          <a:p>
            <a:pPr algn="just">
              <a:buFontTx/>
              <a:buChar char="➢"/>
              <a:defRPr sz="3000">
                <a:latin typeface="Times New Roman"/>
                <a:ea typeface="Times New Roman"/>
                <a:cs typeface="Times New Roman"/>
                <a:sym typeface="Times New Roman"/>
              </a:defRPr>
            </a:pPr>
            <a:r>
              <a:t>The fault current is the order of 60000 Amps. (75000 peak) and it may cause harm to the control circuitry and switches.</a:t>
            </a:r>
          </a:p>
          <a:p>
            <a:pPr algn="just">
              <a:buFontTx/>
              <a:buChar char="➢"/>
              <a:defRPr sz="3000">
                <a:latin typeface="Times New Roman"/>
                <a:ea typeface="Times New Roman"/>
                <a:cs typeface="Times New Roman"/>
                <a:sym typeface="Times New Roman"/>
              </a:defRPr>
            </a:pPr>
            <a:r>
              <a:t>so it is essential to change over to by-pass mode for safety of device.</a:t>
            </a:r>
          </a:p>
          <a:p>
            <a:pPr algn="just">
              <a:buFontTx/>
              <a:buChar char="➢"/>
              <a:defRPr sz="3000">
                <a:latin typeface="Times New Roman"/>
                <a:ea typeface="Times New Roman"/>
                <a:cs typeface="Times New Roman"/>
                <a:sym typeface="Times New Roman"/>
              </a:defRPr>
            </a:pPr>
            <a:r>
              <a:t>During this mode of operation switch S is closed so no current flows EPFC and it is safe during the high current flow.						  </a:t>
            </a:r>
            <a:r>
              <a:rPr>
                <a:solidFill>
                  <a:srgbClr val="FF0000"/>
                </a:solidFill>
              </a:rPr>
              <a:t>Contd…</a:t>
            </a:r>
          </a:p>
        </p:txBody>
      </p:sp>
      <p:sp>
        <p:nvSpPr>
          <p:cNvPr id="288" name="Slide Number Placeholder 3"/>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0" name="Title 1"/>
          <p:cNvSpPr txBox="1"/>
          <p:nvPr>
            <p:ph type="title"/>
          </p:nvPr>
        </p:nvSpPr>
        <p:spPr>
          <a:xfrm>
            <a:off x="0" y="0"/>
            <a:ext cx="9144000" cy="990600"/>
          </a:xfrm>
          <a:prstGeom prst="rect">
            <a:avLst/>
          </a:prstGeom>
        </p:spPr>
        <p:txBody>
          <a:bodyPr/>
          <a:lstStyle>
            <a:lvl1pPr>
              <a:defRPr b="1" sz="3600">
                <a:solidFill>
                  <a:srgbClr val="FF0000"/>
                </a:solidFill>
                <a:latin typeface="Times New Roman"/>
                <a:ea typeface="Times New Roman"/>
                <a:cs typeface="Times New Roman"/>
                <a:sym typeface="Times New Roman"/>
              </a:defRPr>
            </a:lvl1pPr>
          </a:lstStyle>
          <a:p>
            <a:pPr/>
            <a:r>
              <a:t>BY-PASS MODE </a:t>
            </a:r>
          </a:p>
        </p:txBody>
      </p:sp>
      <p:sp>
        <p:nvSpPr>
          <p:cNvPr id="291" name="Content Placeholder 2"/>
          <p:cNvSpPr txBox="1"/>
          <p:nvPr>
            <p:ph type="body" idx="1"/>
          </p:nvPr>
        </p:nvSpPr>
        <p:spPr>
          <a:xfrm>
            <a:off x="0" y="990600"/>
            <a:ext cx="9144000" cy="5867400"/>
          </a:xfrm>
          <a:prstGeom prst="rect">
            <a:avLst/>
          </a:prstGeom>
        </p:spPr>
        <p:txBody>
          <a:bodyPr/>
          <a:lstStyle/>
          <a:p>
            <a:pPr algn="just">
              <a:buFontTx/>
              <a:buChar char="➢"/>
              <a:defRPr>
                <a:latin typeface="Times New Roman"/>
                <a:ea typeface="Times New Roman"/>
                <a:cs typeface="Times New Roman"/>
                <a:sym typeface="Times New Roman"/>
              </a:defRPr>
            </a:pPr>
            <a:r>
              <a:t>A secondary protection is provided for stroke period and faulty conditions as a break-over device that is attached between outer casing of transformer and cable to provide changed path for current flow.</a:t>
            </a:r>
          </a:p>
          <a:p>
            <a:pPr algn="just">
              <a:buFontTx/>
              <a:buChar char="➢"/>
              <a:defRPr sz="3000">
                <a:latin typeface="Times New Roman"/>
                <a:ea typeface="Times New Roman"/>
                <a:cs typeface="Times New Roman"/>
                <a:sym typeface="Times New Roman"/>
              </a:defRPr>
            </a:pPr>
            <a:r>
              <a:t>The total inserted reactance (</a:t>
            </a:r>
            <a:r>
              <a:rPr i="1"/>
              <a:t>X</a:t>
            </a:r>
            <a:r>
              <a:rPr i="1" sz="2000"/>
              <a:t>inserted</a:t>
            </a:r>
            <a:r>
              <a:t>) during this mode of operation is:</a:t>
            </a:r>
          </a:p>
          <a:p>
            <a:pPr marL="0" indent="0" algn="just">
              <a:buSzTx/>
              <a:buNone/>
              <a:defRPr sz="3000">
                <a:latin typeface="Times New Roman"/>
                <a:ea typeface="Times New Roman"/>
                <a:cs typeface="Times New Roman"/>
                <a:sym typeface="Times New Roman"/>
              </a:defRPr>
            </a:pPr>
            <a:r>
              <a:t> 									 (6)</a:t>
            </a:r>
          </a:p>
        </p:txBody>
      </p:sp>
      <p:pic>
        <p:nvPicPr>
          <p:cNvPr id="292" name="Picture 2" descr="Picture 2"/>
          <p:cNvPicPr>
            <a:picLocks noChangeAspect="1"/>
          </p:cNvPicPr>
          <p:nvPr/>
        </p:nvPicPr>
        <p:blipFill>
          <a:blip r:embed="rId2">
            <a:extLst/>
          </a:blip>
          <a:stretch>
            <a:fillRect/>
          </a:stretch>
        </p:blipFill>
        <p:spPr>
          <a:xfrm>
            <a:off x="3657600" y="3733800"/>
            <a:ext cx="2549338" cy="1238250"/>
          </a:xfrm>
          <a:prstGeom prst="rect">
            <a:avLst/>
          </a:prstGeom>
          <a:ln w="12700">
            <a:miter lim="400000"/>
          </a:ln>
        </p:spPr>
      </p:pic>
      <p:sp>
        <p:nvSpPr>
          <p:cNvPr id="293" name="Slide Number Placeholder 3"/>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TextBox 3"/>
          <p:cNvSpPr txBox="1"/>
          <p:nvPr/>
        </p:nvSpPr>
        <p:spPr>
          <a:xfrm>
            <a:off x="1102804" y="165454"/>
            <a:ext cx="7010401" cy="60541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600">
                <a:solidFill>
                  <a:srgbClr val="FF0000"/>
                </a:solidFill>
                <a:latin typeface="Times New Roman"/>
                <a:ea typeface="Times New Roman"/>
                <a:cs typeface="Times New Roman"/>
                <a:sym typeface="Times New Roman"/>
              </a:defRPr>
            </a:lvl1pPr>
          </a:lstStyle>
          <a:p>
            <a:pPr/>
            <a:r>
              <a:t>INTRODUCTION</a:t>
            </a:r>
          </a:p>
        </p:txBody>
      </p:sp>
      <p:sp>
        <p:nvSpPr>
          <p:cNvPr id="125" name="TextBox 4"/>
          <p:cNvSpPr txBox="1"/>
          <p:nvPr/>
        </p:nvSpPr>
        <p:spPr>
          <a:xfrm>
            <a:off x="0" y="811785"/>
            <a:ext cx="9144000" cy="54970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gn="just">
              <a:buSzPct val="100000"/>
              <a:buChar char="➢"/>
              <a:defRPr sz="2600">
                <a:latin typeface="Times New Roman"/>
                <a:ea typeface="Times New Roman"/>
                <a:cs typeface="Times New Roman"/>
                <a:sym typeface="Times New Roman"/>
              </a:defRPr>
            </a:pPr>
            <a:r>
              <a:t>As the power demand is growing dramatically, and extension in transmission and generation is restricted with the limited availability of resources and environmental constraints.</a:t>
            </a:r>
          </a:p>
          <a:p>
            <a:pPr algn="just">
              <a:defRPr sz="2600">
                <a:latin typeface="Times New Roman"/>
                <a:ea typeface="Times New Roman"/>
                <a:cs typeface="Times New Roman"/>
                <a:sym typeface="Times New Roman"/>
              </a:defRPr>
            </a:pPr>
            <a:r>
              <a:t> </a:t>
            </a:r>
          </a:p>
          <a:p>
            <a:pPr marL="457200" indent="-457200" algn="just">
              <a:buSzPct val="100000"/>
              <a:buChar char="➢"/>
              <a:defRPr sz="2600">
                <a:latin typeface="Times New Roman"/>
                <a:ea typeface="Times New Roman"/>
                <a:cs typeface="Times New Roman"/>
                <a:sym typeface="Times New Roman"/>
              </a:defRPr>
            </a:pPr>
            <a:r>
              <a:t>Power system engineers have to find out new alternatives to fulfil that increased demand.</a:t>
            </a:r>
          </a:p>
          <a:p>
            <a:pPr algn="just">
              <a:defRPr sz="2600">
                <a:latin typeface="Times New Roman"/>
                <a:ea typeface="Times New Roman"/>
                <a:cs typeface="Times New Roman"/>
                <a:sym typeface="Times New Roman"/>
              </a:defRPr>
            </a:pPr>
          </a:p>
          <a:p>
            <a:pPr marL="457200" indent="-457200" algn="just">
              <a:buSzPct val="100000"/>
              <a:buChar char="➢"/>
              <a:defRPr sz="2600">
                <a:latin typeface="Times New Roman"/>
                <a:ea typeface="Times New Roman"/>
                <a:cs typeface="Times New Roman"/>
                <a:sym typeface="Times New Roman"/>
              </a:defRPr>
            </a:pPr>
            <a:r>
              <a:t>This causes the power systems to be operated near stability limits because new system development have restrictions like high capital cost, land and time.</a:t>
            </a:r>
          </a:p>
          <a:p>
            <a:pPr algn="just">
              <a:defRPr sz="2600">
                <a:latin typeface="Times New Roman"/>
                <a:ea typeface="Times New Roman"/>
                <a:cs typeface="Times New Roman"/>
                <a:sym typeface="Times New Roman"/>
              </a:defRPr>
            </a:pPr>
          </a:p>
          <a:p>
            <a:pPr marL="457200" indent="-457200" algn="just">
              <a:buSzPct val="100000"/>
              <a:buChar char="➢"/>
              <a:defRPr sz="2600">
                <a:latin typeface="Times New Roman"/>
                <a:ea typeface="Times New Roman"/>
                <a:cs typeface="Times New Roman"/>
                <a:sym typeface="Times New Roman"/>
              </a:defRPr>
            </a:pPr>
            <a:r>
              <a:t>In order to minimize these problems, FACTS controller technology is used.</a:t>
            </a:r>
          </a:p>
          <a:p>
            <a:pPr algn="r">
              <a:defRPr sz="2800">
                <a:latin typeface="Times New Roman"/>
                <a:ea typeface="Times New Roman"/>
                <a:cs typeface="Times New Roman"/>
                <a:sym typeface="Times New Roman"/>
              </a:defRPr>
            </a:pPr>
            <a:r>
              <a:t>							      </a:t>
            </a:r>
            <a:r>
              <a:rPr sz="3200">
                <a:solidFill>
                  <a:srgbClr val="FF0000"/>
                </a:solidFill>
              </a:rPr>
              <a:t>Contd…</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5" name="Title 1"/>
          <p:cNvSpPr txBox="1"/>
          <p:nvPr>
            <p:ph type="title"/>
          </p:nvPr>
        </p:nvSpPr>
        <p:spPr>
          <a:xfrm>
            <a:off x="0" y="0"/>
            <a:ext cx="9144000" cy="914400"/>
          </a:xfrm>
          <a:prstGeom prst="rect">
            <a:avLst/>
          </a:prstGeom>
        </p:spPr>
        <p:txBody>
          <a:bodyPr/>
          <a:lstStyle>
            <a:lvl1pPr>
              <a:defRPr b="1" sz="3600">
                <a:solidFill>
                  <a:srgbClr val="FF0000"/>
                </a:solidFill>
                <a:latin typeface="Times New Roman"/>
                <a:ea typeface="Times New Roman"/>
                <a:cs typeface="Times New Roman"/>
                <a:sym typeface="Times New Roman"/>
              </a:defRPr>
            </a:lvl1pPr>
          </a:lstStyle>
          <a:p>
            <a:pPr/>
            <a:r>
              <a:t>COMPENSATION MODE</a:t>
            </a:r>
          </a:p>
        </p:txBody>
      </p:sp>
      <p:sp>
        <p:nvSpPr>
          <p:cNvPr id="296" name="Content Placeholder 2"/>
          <p:cNvSpPr txBox="1"/>
          <p:nvPr>
            <p:ph type="body" idx="1"/>
          </p:nvPr>
        </p:nvSpPr>
        <p:spPr>
          <a:xfrm>
            <a:off x="0" y="838200"/>
            <a:ext cx="9144000" cy="6019800"/>
          </a:xfrm>
          <a:prstGeom prst="rect">
            <a:avLst/>
          </a:prstGeom>
        </p:spPr>
        <p:txBody>
          <a:bodyPr/>
          <a:lstStyle/>
          <a:p>
            <a:pPr algn="just">
              <a:buFontTx/>
              <a:buChar char="➢"/>
              <a:defRPr sz="3000">
                <a:latin typeface="Times New Roman"/>
                <a:ea typeface="Times New Roman"/>
                <a:cs typeface="Times New Roman"/>
                <a:sym typeface="Times New Roman"/>
              </a:defRPr>
            </a:pPr>
            <a:r>
              <a:t>During compensation mode of operation the EPFC controller works to change the impedance of transmission line so the power flowing through the line can be changed.</a:t>
            </a:r>
          </a:p>
          <a:p>
            <a:pPr algn="just">
              <a:buFontTx/>
              <a:buChar char="➢"/>
              <a:defRPr sz="3000">
                <a:latin typeface="Times New Roman"/>
                <a:ea typeface="Times New Roman"/>
                <a:cs typeface="Times New Roman"/>
                <a:sym typeface="Times New Roman"/>
              </a:defRPr>
            </a:pPr>
            <a:r>
              <a:t>During compensation mode of operation switch S is normally open and switch S</a:t>
            </a:r>
            <a:r>
              <a:rPr sz="1800"/>
              <a:t>C</a:t>
            </a:r>
            <a:r>
              <a:t> is normally closed always.</a:t>
            </a:r>
            <a:r>
              <a:rPr sz="2800">
                <a:latin typeface="+mn-lt"/>
                <a:ea typeface="+mn-ea"/>
                <a:cs typeface="+mn-cs"/>
                <a:sym typeface="Calibri"/>
              </a:rPr>
              <a:t> </a:t>
            </a:r>
            <a:endParaRPr sz="2800">
              <a:latin typeface="+mn-lt"/>
              <a:ea typeface="+mn-ea"/>
              <a:cs typeface="+mn-cs"/>
              <a:sym typeface="Calibri"/>
            </a:endParaRPr>
          </a:p>
          <a:p>
            <a:pPr algn="just">
              <a:spcBef>
                <a:spcPts val="600"/>
              </a:spcBef>
              <a:buFontTx/>
              <a:buChar char="➢"/>
              <a:defRPr sz="2800">
                <a:latin typeface="Times New Roman"/>
                <a:ea typeface="Times New Roman"/>
                <a:cs typeface="Times New Roman"/>
                <a:sym typeface="Times New Roman"/>
              </a:defRPr>
            </a:pPr>
            <a:r>
              <a:t>Switch S</a:t>
            </a:r>
            <a:r>
              <a:rPr sz="1800"/>
              <a:t>L</a:t>
            </a:r>
            <a:r>
              <a:t> is used to control the insertion of total effective impedance in line by conduction angle control technique.</a:t>
            </a:r>
          </a:p>
          <a:p>
            <a:pPr algn="just">
              <a:spcBef>
                <a:spcPts val="600"/>
              </a:spcBef>
              <a:buFontTx/>
              <a:buChar char="➢"/>
              <a:defRPr sz="2800">
                <a:latin typeface="Times New Roman"/>
                <a:ea typeface="Times New Roman"/>
                <a:cs typeface="Times New Roman"/>
                <a:sym typeface="Times New Roman"/>
              </a:defRPr>
            </a:pPr>
            <a:r>
              <a:t>During compensation mode EPFC has two working modes:</a:t>
            </a:r>
          </a:p>
          <a:p>
            <a:pPr algn="just">
              <a:spcBef>
                <a:spcPts val="600"/>
              </a:spcBef>
              <a:defRPr sz="2800">
                <a:solidFill>
                  <a:srgbClr val="7030A0"/>
                </a:solidFill>
                <a:latin typeface="Times New Roman"/>
                <a:ea typeface="Times New Roman"/>
                <a:cs typeface="Times New Roman"/>
                <a:sym typeface="Times New Roman"/>
              </a:defRPr>
            </a:pPr>
            <a:r>
              <a:t>Inductive mode</a:t>
            </a:r>
          </a:p>
          <a:p>
            <a:pPr algn="just">
              <a:spcBef>
                <a:spcPts val="600"/>
              </a:spcBef>
              <a:defRPr sz="2800">
                <a:solidFill>
                  <a:srgbClr val="7030A0"/>
                </a:solidFill>
                <a:latin typeface="Times New Roman"/>
                <a:ea typeface="Times New Roman"/>
                <a:cs typeface="Times New Roman"/>
                <a:sym typeface="Times New Roman"/>
              </a:defRPr>
            </a:pPr>
            <a:r>
              <a:t>Capacitive mode</a:t>
            </a:r>
          </a:p>
        </p:txBody>
      </p:sp>
      <p:sp>
        <p:nvSpPr>
          <p:cNvPr id="297" name="Slide Number Placeholder 3"/>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9" name="Title 1"/>
          <p:cNvSpPr txBox="1"/>
          <p:nvPr>
            <p:ph type="title"/>
          </p:nvPr>
        </p:nvSpPr>
        <p:spPr>
          <a:xfrm>
            <a:off x="0" y="0"/>
            <a:ext cx="9144000" cy="914400"/>
          </a:xfrm>
          <a:prstGeom prst="rect">
            <a:avLst/>
          </a:prstGeom>
        </p:spPr>
        <p:txBody>
          <a:bodyPr/>
          <a:lstStyle>
            <a:lvl1pPr>
              <a:defRPr b="1" sz="2300">
                <a:solidFill>
                  <a:srgbClr val="FF0000"/>
                </a:solidFill>
                <a:latin typeface="Times New Roman"/>
                <a:ea typeface="Times New Roman"/>
                <a:cs typeface="Times New Roman"/>
                <a:sym typeface="Times New Roman"/>
              </a:defRPr>
            </a:lvl1pPr>
          </a:lstStyle>
          <a:p>
            <a:pPr/>
            <a:r>
              <a:t>EQUIVALENT CIRCUIT OF EPFC DURING COMPENSATION MODE</a:t>
            </a:r>
          </a:p>
        </p:txBody>
      </p:sp>
      <p:sp>
        <p:nvSpPr>
          <p:cNvPr id="300" name="Content Placeholder 2"/>
          <p:cNvSpPr txBox="1"/>
          <p:nvPr>
            <p:ph type="body" idx="1"/>
          </p:nvPr>
        </p:nvSpPr>
        <p:spPr>
          <a:xfrm>
            <a:off x="0" y="3048000"/>
            <a:ext cx="9144000" cy="3810000"/>
          </a:xfrm>
          <a:prstGeom prst="rect">
            <a:avLst/>
          </a:prstGeom>
        </p:spPr>
        <p:txBody>
          <a:bodyPr/>
          <a:lstStyle/>
          <a:p>
            <a:pPr>
              <a:spcBef>
                <a:spcPts val="600"/>
              </a:spcBef>
              <a:defRPr sz="2800">
                <a:solidFill>
                  <a:srgbClr val="7030A0"/>
                </a:solidFill>
                <a:latin typeface="Times New Roman"/>
                <a:ea typeface="Times New Roman"/>
                <a:cs typeface="Times New Roman"/>
                <a:sym typeface="Times New Roman"/>
              </a:defRPr>
            </a:pPr>
            <a:r>
              <a:t>Inductive mode:</a:t>
            </a:r>
            <a:r>
              <a:rPr>
                <a:solidFill>
                  <a:srgbClr val="000000"/>
                </a:solidFill>
              </a:rPr>
              <a:t>  to decrease the power flow through line by increasing the impedance of line. When inductive reactance is less than the capacitive reactance (</a:t>
            </a:r>
            <a:r>
              <a:rPr i="1">
                <a:solidFill>
                  <a:srgbClr val="000000"/>
                </a:solidFill>
              </a:rPr>
              <a:t>X</a:t>
            </a:r>
            <a:r>
              <a:rPr i="1" sz="1800">
                <a:solidFill>
                  <a:srgbClr val="000000"/>
                </a:solidFill>
              </a:rPr>
              <a:t>L</a:t>
            </a:r>
            <a:r>
              <a:rPr i="1">
                <a:solidFill>
                  <a:srgbClr val="000000"/>
                </a:solidFill>
              </a:rPr>
              <a:t>&lt;X</a:t>
            </a:r>
            <a:r>
              <a:rPr i="1" sz="1800">
                <a:solidFill>
                  <a:srgbClr val="000000"/>
                </a:solidFill>
              </a:rPr>
              <a:t>C</a:t>
            </a:r>
            <a:r>
              <a:rPr>
                <a:solidFill>
                  <a:srgbClr val="000000"/>
                </a:solidFill>
              </a:rPr>
              <a:t>) in EPFC controller then it works in inductive mode.</a:t>
            </a:r>
            <a:endParaRPr>
              <a:solidFill>
                <a:srgbClr val="000000"/>
              </a:solidFill>
            </a:endParaRPr>
          </a:p>
          <a:p>
            <a:pPr marL="0" indent="0">
              <a:spcBef>
                <a:spcPts val="600"/>
              </a:spcBef>
              <a:buSzTx/>
              <a:buNone/>
              <a:defRPr sz="2800">
                <a:latin typeface="Times New Roman"/>
                <a:ea typeface="Times New Roman"/>
                <a:cs typeface="Times New Roman"/>
                <a:sym typeface="Times New Roman"/>
              </a:defRPr>
            </a:pPr>
            <a:r>
              <a:t>Total inserted effective reactance during inductive mode:</a:t>
            </a:r>
          </a:p>
          <a:p>
            <a:pPr marL="0" indent="0">
              <a:spcBef>
                <a:spcPts val="600"/>
              </a:spcBef>
              <a:buSzTx/>
              <a:buNone/>
              <a:defRPr sz="2800">
                <a:latin typeface="Times New Roman"/>
                <a:ea typeface="Times New Roman"/>
                <a:cs typeface="Times New Roman"/>
                <a:sym typeface="Times New Roman"/>
              </a:defRPr>
            </a:pPr>
            <a:r>
              <a:t>									  (7)</a:t>
            </a:r>
          </a:p>
        </p:txBody>
      </p:sp>
      <p:pic>
        <p:nvPicPr>
          <p:cNvPr id="301" name="Picture 2" descr="Picture 2"/>
          <p:cNvPicPr>
            <a:picLocks noChangeAspect="1"/>
          </p:cNvPicPr>
          <p:nvPr/>
        </p:nvPicPr>
        <p:blipFill>
          <a:blip r:embed="rId2">
            <a:extLst/>
          </a:blip>
          <a:stretch>
            <a:fillRect/>
          </a:stretch>
        </p:blipFill>
        <p:spPr>
          <a:xfrm>
            <a:off x="1524000" y="762000"/>
            <a:ext cx="6019800" cy="2438400"/>
          </a:xfrm>
          <a:prstGeom prst="rect">
            <a:avLst/>
          </a:prstGeom>
          <a:ln w="12700">
            <a:miter lim="400000"/>
          </a:ln>
        </p:spPr>
      </p:pic>
      <p:pic>
        <p:nvPicPr>
          <p:cNvPr id="302" name="Picture 3" descr="Picture 3"/>
          <p:cNvPicPr>
            <a:picLocks noChangeAspect="1"/>
          </p:cNvPicPr>
          <p:nvPr/>
        </p:nvPicPr>
        <p:blipFill>
          <a:blip r:embed="rId3">
            <a:extLst/>
          </a:blip>
          <a:stretch>
            <a:fillRect/>
          </a:stretch>
        </p:blipFill>
        <p:spPr>
          <a:xfrm>
            <a:off x="2057400" y="5334000"/>
            <a:ext cx="4191000" cy="741770"/>
          </a:xfrm>
          <a:prstGeom prst="rect">
            <a:avLst/>
          </a:prstGeom>
          <a:ln w="12700">
            <a:miter lim="400000"/>
          </a:ln>
        </p:spPr>
      </p:pic>
      <p:sp>
        <p:nvSpPr>
          <p:cNvPr id="303" name="TextBox 5"/>
          <p:cNvSpPr txBox="1"/>
          <p:nvPr/>
        </p:nvSpPr>
        <p:spPr>
          <a:xfrm>
            <a:off x="7239000" y="6248399"/>
            <a:ext cx="1905000" cy="5440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solidFill>
                  <a:srgbClr val="FF0000"/>
                </a:solidFill>
                <a:latin typeface="Times New Roman"/>
                <a:ea typeface="Times New Roman"/>
                <a:cs typeface="Times New Roman"/>
                <a:sym typeface="Times New Roman"/>
              </a:defRPr>
            </a:lvl1pPr>
          </a:lstStyle>
          <a:p>
            <a:pPr/>
            <a:r>
              <a:t>Contd…</a:t>
            </a:r>
          </a:p>
        </p:txBody>
      </p:sp>
      <p:sp>
        <p:nvSpPr>
          <p:cNvPr id="304" name="Slide Number Placeholder 3"/>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6" name="Content Placeholder 2"/>
          <p:cNvSpPr txBox="1"/>
          <p:nvPr>
            <p:ph type="body" idx="1"/>
          </p:nvPr>
        </p:nvSpPr>
        <p:spPr>
          <a:xfrm>
            <a:off x="0" y="-21022"/>
            <a:ext cx="9144000" cy="6879023"/>
          </a:xfrm>
          <a:prstGeom prst="rect">
            <a:avLst/>
          </a:prstGeom>
        </p:spPr>
        <p:txBody>
          <a:bodyPr/>
          <a:lstStyle/>
          <a:p>
            <a:pPr marL="0" indent="0">
              <a:buSzTx/>
              <a:buNone/>
              <a:defRPr>
                <a:latin typeface="Times New Roman"/>
                <a:ea typeface="Times New Roman"/>
                <a:cs typeface="Times New Roman"/>
                <a:sym typeface="Times New Roman"/>
              </a:defRPr>
            </a:pPr>
          </a:p>
          <a:p>
            <a:pPr algn="just">
              <a:defRPr>
                <a:solidFill>
                  <a:srgbClr val="7030A0"/>
                </a:solidFill>
                <a:latin typeface="Times New Roman"/>
                <a:ea typeface="Times New Roman"/>
                <a:cs typeface="Times New Roman"/>
                <a:sym typeface="Times New Roman"/>
              </a:defRPr>
            </a:pPr>
            <a:r>
              <a:t>Capacitive mode: </a:t>
            </a:r>
            <a:r>
              <a:rPr>
                <a:solidFill>
                  <a:srgbClr val="000000"/>
                </a:solidFill>
              </a:rPr>
              <a:t>to increase the power flow through line by decreasing the transmission line impedance. When inductive reactance is higher than the capacitive reactance (</a:t>
            </a:r>
            <a:r>
              <a:rPr i="1">
                <a:solidFill>
                  <a:srgbClr val="000000"/>
                </a:solidFill>
              </a:rPr>
              <a:t>X</a:t>
            </a:r>
            <a:r>
              <a:rPr i="1" sz="2000">
                <a:solidFill>
                  <a:srgbClr val="000000"/>
                </a:solidFill>
              </a:rPr>
              <a:t>L</a:t>
            </a:r>
            <a:r>
              <a:rPr i="1">
                <a:solidFill>
                  <a:srgbClr val="000000"/>
                </a:solidFill>
              </a:rPr>
              <a:t>&gt;X</a:t>
            </a:r>
            <a:r>
              <a:rPr i="1" sz="2000">
                <a:solidFill>
                  <a:srgbClr val="000000"/>
                </a:solidFill>
              </a:rPr>
              <a:t>C</a:t>
            </a:r>
            <a:r>
              <a:rPr>
                <a:solidFill>
                  <a:srgbClr val="000000"/>
                </a:solidFill>
              </a:rPr>
              <a:t>) in EPFC controller then it works in inductive mode.</a:t>
            </a:r>
            <a:endParaRPr>
              <a:solidFill>
                <a:srgbClr val="000000"/>
              </a:solidFill>
            </a:endParaRPr>
          </a:p>
          <a:p>
            <a:pPr marL="0" indent="0" algn="just">
              <a:buSzTx/>
              <a:buNone/>
              <a:defRPr>
                <a:latin typeface="Times New Roman"/>
                <a:ea typeface="Times New Roman"/>
                <a:cs typeface="Times New Roman"/>
                <a:sym typeface="Times New Roman"/>
              </a:defRPr>
            </a:pPr>
            <a:r>
              <a:t>	Total inserted effective reactance during inductive mode:</a:t>
            </a:r>
          </a:p>
          <a:p>
            <a:pPr marL="0" indent="0" algn="just">
              <a:buSzTx/>
              <a:buNone/>
              <a:defRPr>
                <a:latin typeface="Times New Roman"/>
                <a:ea typeface="Times New Roman"/>
                <a:cs typeface="Times New Roman"/>
                <a:sym typeface="Times New Roman"/>
              </a:defRPr>
            </a:pPr>
            <a:r>
              <a:t>									 (8)</a:t>
            </a:r>
          </a:p>
          <a:p>
            <a:pPr algn="just">
              <a:defRPr sz="3000">
                <a:latin typeface="Times New Roman"/>
                <a:ea typeface="Times New Roman"/>
                <a:cs typeface="Times New Roman"/>
                <a:sym typeface="Times New Roman"/>
              </a:defRPr>
            </a:pPr>
            <a:r>
              <a:t>When switch S</a:t>
            </a:r>
            <a:r>
              <a:rPr sz="1800"/>
              <a:t>L</a:t>
            </a:r>
            <a:r>
              <a:t> is also connected with switch S</a:t>
            </a:r>
            <a:r>
              <a:rPr sz="1800"/>
              <a:t>C</a:t>
            </a:r>
            <a:r>
              <a:t> then total effective inserted reactance is:</a:t>
            </a:r>
          </a:p>
          <a:p>
            <a:pPr marL="0" indent="0" algn="just">
              <a:buSzTx/>
              <a:buNone/>
              <a:defRPr sz="3000">
                <a:latin typeface="Times New Roman"/>
                <a:ea typeface="Times New Roman"/>
                <a:cs typeface="Times New Roman"/>
                <a:sym typeface="Times New Roman"/>
              </a:defRPr>
            </a:pPr>
            <a:r>
              <a:t>									  (9)</a:t>
            </a:r>
          </a:p>
        </p:txBody>
      </p:sp>
      <p:pic>
        <p:nvPicPr>
          <p:cNvPr id="307" name="Picture 2" descr="Picture 2"/>
          <p:cNvPicPr>
            <a:picLocks noChangeAspect="1"/>
          </p:cNvPicPr>
          <p:nvPr/>
        </p:nvPicPr>
        <p:blipFill>
          <a:blip r:embed="rId2">
            <a:extLst/>
          </a:blip>
          <a:stretch>
            <a:fillRect/>
          </a:stretch>
        </p:blipFill>
        <p:spPr>
          <a:xfrm>
            <a:off x="2209800" y="4055745"/>
            <a:ext cx="4114800" cy="668656"/>
          </a:xfrm>
          <a:prstGeom prst="rect">
            <a:avLst/>
          </a:prstGeom>
          <a:ln w="12700">
            <a:miter lim="400000"/>
          </a:ln>
        </p:spPr>
      </p:pic>
      <p:pic>
        <p:nvPicPr>
          <p:cNvPr id="308" name="Picture 3" descr="Picture 3"/>
          <p:cNvPicPr>
            <a:picLocks noChangeAspect="1"/>
          </p:cNvPicPr>
          <p:nvPr/>
        </p:nvPicPr>
        <p:blipFill>
          <a:blip r:embed="rId3">
            <a:extLst/>
          </a:blip>
          <a:stretch>
            <a:fillRect/>
          </a:stretch>
        </p:blipFill>
        <p:spPr>
          <a:xfrm>
            <a:off x="1979135" y="5791200"/>
            <a:ext cx="4576130" cy="676275"/>
          </a:xfrm>
          <a:prstGeom prst="rect">
            <a:avLst/>
          </a:prstGeom>
          <a:ln w="12700">
            <a:miter lim="400000"/>
          </a:ln>
        </p:spPr>
      </p:pic>
      <p:sp>
        <p:nvSpPr>
          <p:cNvPr id="309" name="Slide Number Placeholder 1"/>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1" name="Title 1"/>
          <p:cNvSpPr txBox="1"/>
          <p:nvPr>
            <p:ph type="title"/>
          </p:nvPr>
        </p:nvSpPr>
        <p:spPr>
          <a:xfrm>
            <a:off x="0" y="0"/>
            <a:ext cx="9144000" cy="1295400"/>
          </a:xfrm>
          <a:prstGeom prst="rect">
            <a:avLst/>
          </a:prstGeom>
        </p:spPr>
        <p:txBody>
          <a:bodyPr/>
          <a:lstStyle>
            <a:lvl1pPr>
              <a:defRPr b="1" sz="3200">
                <a:solidFill>
                  <a:srgbClr val="FF0000"/>
                </a:solidFill>
                <a:latin typeface="Times New Roman"/>
                <a:ea typeface="Times New Roman"/>
                <a:cs typeface="Times New Roman"/>
                <a:sym typeface="Times New Roman"/>
              </a:defRPr>
            </a:lvl1pPr>
          </a:lstStyle>
          <a:p>
            <a:pPr/>
            <a:r>
              <a:t>MATLAB/SIMULINK MODEL WITHOUT EPFC</a:t>
            </a:r>
          </a:p>
        </p:txBody>
      </p:sp>
      <p:sp>
        <p:nvSpPr>
          <p:cNvPr id="312" name="Slide Number Placeholder 3"/>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13" name="Picture 2" descr="Picture 2"/>
          <p:cNvPicPr>
            <a:picLocks noChangeAspect="1"/>
          </p:cNvPicPr>
          <p:nvPr/>
        </p:nvPicPr>
        <p:blipFill>
          <a:blip r:embed="rId2">
            <a:extLst/>
          </a:blip>
          <a:stretch>
            <a:fillRect/>
          </a:stretch>
        </p:blipFill>
        <p:spPr>
          <a:xfrm>
            <a:off x="0" y="1371600"/>
            <a:ext cx="9144000" cy="5334000"/>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5" name="Title 1"/>
          <p:cNvSpPr txBox="1"/>
          <p:nvPr>
            <p:ph type="title"/>
          </p:nvPr>
        </p:nvSpPr>
        <p:spPr>
          <a:xfrm>
            <a:off x="0" y="0"/>
            <a:ext cx="9144000" cy="838200"/>
          </a:xfrm>
          <a:prstGeom prst="rect">
            <a:avLst/>
          </a:prstGeom>
        </p:spPr>
        <p:txBody>
          <a:bodyPr/>
          <a:lstStyle/>
          <a:p>
            <a:pPr>
              <a:defRPr b="1" sz="3600">
                <a:latin typeface="Times New Roman"/>
                <a:ea typeface="Times New Roman"/>
                <a:cs typeface="Times New Roman"/>
                <a:sym typeface="Times New Roman"/>
              </a:defRPr>
            </a:pPr>
            <a:r>
              <a:t> </a:t>
            </a:r>
            <a:r>
              <a:rPr>
                <a:solidFill>
                  <a:srgbClr val="FF0000"/>
                </a:solidFill>
              </a:rPr>
              <a:t>EPFC MATLAB/SIMULINK MODEL</a:t>
            </a:r>
          </a:p>
        </p:txBody>
      </p:sp>
      <p:pic>
        <p:nvPicPr>
          <p:cNvPr id="316" name="Picture 2" descr="Picture 2"/>
          <p:cNvPicPr>
            <a:picLocks noChangeAspect="1"/>
          </p:cNvPicPr>
          <p:nvPr/>
        </p:nvPicPr>
        <p:blipFill>
          <a:blip r:embed="rId2">
            <a:extLst/>
          </a:blip>
          <a:stretch>
            <a:fillRect/>
          </a:stretch>
        </p:blipFill>
        <p:spPr>
          <a:xfrm>
            <a:off x="0" y="685801"/>
            <a:ext cx="9144000" cy="6172201"/>
          </a:xfrm>
          <a:prstGeom prst="rect">
            <a:avLst/>
          </a:prstGeom>
          <a:ln w="12700">
            <a:miter lim="400000"/>
          </a:ln>
        </p:spPr>
      </p:pic>
      <p:sp>
        <p:nvSpPr>
          <p:cNvPr id="317" name="TextBox 3"/>
          <p:cNvSpPr txBox="1"/>
          <p:nvPr/>
        </p:nvSpPr>
        <p:spPr>
          <a:xfrm>
            <a:off x="7543800" y="6248399"/>
            <a:ext cx="1600200" cy="5440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solidFill>
                  <a:srgbClr val="FF0000"/>
                </a:solidFill>
                <a:latin typeface="Times New Roman"/>
                <a:ea typeface="Times New Roman"/>
                <a:cs typeface="Times New Roman"/>
                <a:sym typeface="Times New Roman"/>
              </a:defRPr>
            </a:lvl1pPr>
          </a:lstStyle>
          <a:p>
            <a:pPr/>
            <a:r>
              <a:t>Contd…</a:t>
            </a:r>
          </a:p>
        </p:txBody>
      </p:sp>
      <p:sp>
        <p:nvSpPr>
          <p:cNvPr id="318" name="Slide Number Placeholder 2"/>
          <p:cNvSpPr txBox="1"/>
          <p:nvPr>
            <p:ph type="sldNum" sz="quarter" idx="2"/>
          </p:nvPr>
        </p:nvSpPr>
        <p:spPr>
          <a:xfrm>
            <a:off x="8872135" y="6458185"/>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0" name="Content Placeholder 2"/>
          <p:cNvSpPr txBox="1"/>
          <p:nvPr>
            <p:ph type="body" idx="1"/>
          </p:nvPr>
        </p:nvSpPr>
        <p:spPr>
          <a:xfrm>
            <a:off x="18391" y="945931"/>
            <a:ext cx="9125609" cy="5912070"/>
          </a:xfrm>
          <a:prstGeom prst="rect">
            <a:avLst/>
          </a:prstGeom>
        </p:spPr>
        <p:txBody>
          <a:bodyPr/>
          <a:lstStyle/>
          <a:p>
            <a:pPr algn="just">
              <a:lnSpc>
                <a:spcPct val="90000"/>
              </a:lnSpc>
              <a:buFontTx/>
              <a:buChar char="➢"/>
              <a:defRPr>
                <a:latin typeface="Times New Roman"/>
                <a:ea typeface="Times New Roman"/>
                <a:cs typeface="Times New Roman"/>
                <a:sym typeface="Times New Roman"/>
              </a:defRPr>
            </a:pPr>
            <a:r>
              <a:t>This MATLAB/Simulink is developed for simple three phase 300 km long transmission line connected with six 350 MVA generators connected to the load.</a:t>
            </a:r>
          </a:p>
          <a:p>
            <a:pPr algn="just">
              <a:lnSpc>
                <a:spcPct val="90000"/>
              </a:lnSpc>
              <a:buFontTx/>
              <a:buChar char="➢"/>
              <a:defRPr>
                <a:latin typeface="Times New Roman"/>
                <a:ea typeface="Times New Roman"/>
                <a:cs typeface="Times New Roman"/>
                <a:sym typeface="Times New Roman"/>
              </a:defRPr>
            </a:pPr>
            <a:r>
              <a:t> In this model 2100 MVA at 13.8 kV simplified synchronous machine with a 30,000 MVA at 735 kV voltage source are taken in to consideration and  voltages are increased up-to 735 kV for transmission by using three phase step-up transformer.</a:t>
            </a:r>
          </a:p>
          <a:p>
            <a:pPr algn="just">
              <a:lnSpc>
                <a:spcPct val="90000"/>
              </a:lnSpc>
              <a:buFontTx/>
              <a:buChar char="➢"/>
              <a:defRPr>
                <a:latin typeface="Times New Roman"/>
                <a:ea typeface="Times New Roman"/>
                <a:cs typeface="Times New Roman"/>
                <a:sym typeface="Times New Roman"/>
              </a:defRPr>
            </a:pPr>
            <a:r>
              <a:t>At every 50 km of line span EPFC modules are connected as distributed series controllers utilizing D-FACTS concept.</a:t>
            </a:r>
          </a:p>
        </p:txBody>
      </p:sp>
      <p:sp>
        <p:nvSpPr>
          <p:cNvPr id="321" name="Title 1"/>
          <p:cNvSpPr txBox="1"/>
          <p:nvPr>
            <p:ph type="title"/>
          </p:nvPr>
        </p:nvSpPr>
        <p:spPr>
          <a:xfrm>
            <a:off x="0" y="0"/>
            <a:ext cx="9144000" cy="914400"/>
          </a:xfrm>
          <a:prstGeom prst="rect">
            <a:avLst/>
          </a:prstGeom>
        </p:spPr>
        <p:txBody>
          <a:bodyPr/>
          <a:lstStyle/>
          <a:p>
            <a:pPr>
              <a:defRPr b="1" sz="3600">
                <a:latin typeface="Times New Roman"/>
                <a:ea typeface="Times New Roman"/>
                <a:cs typeface="Times New Roman"/>
                <a:sym typeface="Times New Roman"/>
              </a:defRPr>
            </a:pPr>
            <a:r>
              <a:t> </a:t>
            </a:r>
            <a:r>
              <a:rPr>
                <a:solidFill>
                  <a:srgbClr val="FF0000"/>
                </a:solidFill>
              </a:rPr>
              <a:t>EPFC MATLAB/SIMULINK MODEL</a:t>
            </a:r>
          </a:p>
        </p:txBody>
      </p:sp>
      <p:sp>
        <p:nvSpPr>
          <p:cNvPr id="322" name="TextBox 4"/>
          <p:cNvSpPr txBox="1"/>
          <p:nvPr/>
        </p:nvSpPr>
        <p:spPr>
          <a:xfrm>
            <a:off x="7239000" y="6248399"/>
            <a:ext cx="1905000" cy="5440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solidFill>
                  <a:srgbClr val="FF0000"/>
                </a:solidFill>
                <a:latin typeface="Times New Roman"/>
                <a:ea typeface="Times New Roman"/>
                <a:cs typeface="Times New Roman"/>
                <a:sym typeface="Times New Roman"/>
              </a:defRPr>
            </a:lvl1pPr>
          </a:lstStyle>
          <a:p>
            <a:pPr/>
            <a:r>
              <a:t>Contd…</a:t>
            </a:r>
          </a:p>
        </p:txBody>
      </p:sp>
      <p:sp>
        <p:nvSpPr>
          <p:cNvPr id="323" name="Slide Number Placeholder 1"/>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5" name="Title 1"/>
          <p:cNvSpPr txBox="1"/>
          <p:nvPr>
            <p:ph type="title"/>
          </p:nvPr>
        </p:nvSpPr>
        <p:spPr>
          <a:xfrm>
            <a:off x="0" y="0"/>
            <a:ext cx="9144000" cy="914400"/>
          </a:xfrm>
          <a:prstGeom prst="rect">
            <a:avLst/>
          </a:prstGeom>
        </p:spPr>
        <p:txBody>
          <a:bodyPr/>
          <a:lstStyle/>
          <a:p>
            <a:pPr>
              <a:defRPr b="1" sz="3600">
                <a:latin typeface="Times New Roman"/>
                <a:ea typeface="Times New Roman"/>
                <a:cs typeface="Times New Roman"/>
                <a:sym typeface="Times New Roman"/>
              </a:defRPr>
            </a:pPr>
            <a:r>
              <a:t> </a:t>
            </a:r>
            <a:r>
              <a:rPr>
                <a:solidFill>
                  <a:srgbClr val="FF0000"/>
                </a:solidFill>
              </a:rPr>
              <a:t>EPFC MATLAB/SIMULINK MODEL</a:t>
            </a:r>
          </a:p>
        </p:txBody>
      </p:sp>
      <p:sp>
        <p:nvSpPr>
          <p:cNvPr id="326" name="Title 1"/>
          <p:cNvSpPr txBox="1"/>
          <p:nvPr>
            <p:ph type="body" idx="1"/>
          </p:nvPr>
        </p:nvSpPr>
        <p:spPr>
          <a:xfrm>
            <a:off x="0" y="762000"/>
            <a:ext cx="9144000" cy="6096000"/>
          </a:xfrm>
          <a:prstGeom prst="rect">
            <a:avLst/>
          </a:prstGeom>
        </p:spPr>
        <p:txBody>
          <a:bodyPr/>
          <a:lstStyle/>
          <a:p>
            <a:pPr algn="just">
              <a:spcBef>
                <a:spcPts val="800"/>
              </a:spcBef>
              <a:buFontTx/>
              <a:buChar char="➢"/>
              <a:defRPr sz="3600">
                <a:latin typeface="Times New Roman"/>
                <a:ea typeface="Times New Roman"/>
                <a:cs typeface="Times New Roman"/>
                <a:sym typeface="Times New Roman"/>
              </a:defRPr>
            </a:pPr>
            <a:r>
              <a:t>All the EPFC modules are connected at regular distance of every 50 km length, total six EPFC controller modules are used which are coordinated to each other to control the power flow in the transmission line.</a:t>
            </a:r>
          </a:p>
          <a:p>
            <a:pPr algn="just">
              <a:spcBef>
                <a:spcPts val="800"/>
              </a:spcBef>
              <a:buFontTx/>
              <a:buChar char="➢"/>
              <a:defRPr sz="3600">
                <a:latin typeface="Times New Roman"/>
                <a:ea typeface="Times New Roman"/>
                <a:cs typeface="Times New Roman"/>
                <a:sym typeface="Times New Roman"/>
              </a:defRPr>
            </a:pPr>
            <a:r>
              <a:t>During the simulation and result analysis of the EPFC it is observed that working characteristics are identical to the TCSC FACTS controller.</a:t>
            </a:r>
          </a:p>
        </p:txBody>
      </p:sp>
      <p:sp>
        <p:nvSpPr>
          <p:cNvPr id="327" name="Slide Number Placeholder 1"/>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9" name="Title 1"/>
          <p:cNvSpPr txBox="1"/>
          <p:nvPr>
            <p:ph type="title"/>
          </p:nvPr>
        </p:nvSpPr>
        <p:spPr>
          <a:xfrm>
            <a:off x="-1" y="22389"/>
            <a:ext cx="9144001" cy="892010"/>
          </a:xfrm>
          <a:prstGeom prst="rect">
            <a:avLst/>
          </a:prstGeom>
        </p:spPr>
        <p:txBody>
          <a:bodyPr/>
          <a:lstStyle/>
          <a:p>
            <a:pPr>
              <a:defRPr b="1" sz="3600">
                <a:latin typeface="Times New Roman"/>
                <a:ea typeface="Times New Roman"/>
                <a:cs typeface="Times New Roman"/>
                <a:sym typeface="Times New Roman"/>
              </a:defRPr>
            </a:pPr>
            <a:r>
              <a:t> </a:t>
            </a:r>
            <a:r>
              <a:rPr>
                <a:solidFill>
                  <a:srgbClr val="FF0000"/>
                </a:solidFill>
              </a:rPr>
              <a:t>EPFC SUB-SYSTEM</a:t>
            </a:r>
          </a:p>
        </p:txBody>
      </p:sp>
      <p:pic>
        <p:nvPicPr>
          <p:cNvPr id="330" name="Picture 2" descr="Picture 2"/>
          <p:cNvPicPr>
            <a:picLocks noChangeAspect="1"/>
          </p:cNvPicPr>
          <p:nvPr/>
        </p:nvPicPr>
        <p:blipFill>
          <a:blip r:embed="rId2">
            <a:extLst/>
          </a:blip>
          <a:stretch>
            <a:fillRect/>
          </a:stretch>
        </p:blipFill>
        <p:spPr>
          <a:xfrm>
            <a:off x="0" y="914400"/>
            <a:ext cx="9141177" cy="5972505"/>
          </a:xfrm>
          <a:prstGeom prst="rect">
            <a:avLst/>
          </a:prstGeom>
          <a:ln w="12700">
            <a:miter lim="400000"/>
          </a:ln>
        </p:spPr>
      </p:pic>
      <p:sp>
        <p:nvSpPr>
          <p:cNvPr id="331" name="TextBox 6"/>
          <p:cNvSpPr txBox="1"/>
          <p:nvPr/>
        </p:nvSpPr>
        <p:spPr>
          <a:xfrm>
            <a:off x="7315200" y="6324599"/>
            <a:ext cx="1905000" cy="5440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solidFill>
                  <a:srgbClr val="FF0000"/>
                </a:solidFill>
                <a:latin typeface="Times New Roman"/>
                <a:ea typeface="Times New Roman"/>
                <a:cs typeface="Times New Roman"/>
                <a:sym typeface="Times New Roman"/>
              </a:defRPr>
            </a:lvl1pPr>
          </a:lstStyle>
          <a:p>
            <a:pPr/>
            <a:r>
              <a:t>Contd…</a:t>
            </a:r>
          </a:p>
        </p:txBody>
      </p:sp>
      <p:sp>
        <p:nvSpPr>
          <p:cNvPr id="332" name="Slide Number Placeholder 1"/>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4" name="Content Placeholder 2"/>
          <p:cNvSpPr txBox="1"/>
          <p:nvPr>
            <p:ph type="body" idx="1"/>
          </p:nvPr>
        </p:nvSpPr>
        <p:spPr>
          <a:xfrm>
            <a:off x="0" y="1143000"/>
            <a:ext cx="9144000" cy="5715000"/>
          </a:xfrm>
          <a:prstGeom prst="rect">
            <a:avLst/>
          </a:prstGeom>
        </p:spPr>
        <p:txBody>
          <a:bodyPr/>
          <a:lstStyle/>
          <a:p>
            <a:pPr algn="just">
              <a:spcBef>
                <a:spcPts val="600"/>
              </a:spcBef>
              <a:buFontTx/>
              <a:buChar char="➢"/>
              <a:defRPr sz="2800">
                <a:latin typeface="Times New Roman"/>
                <a:ea typeface="Times New Roman"/>
                <a:cs typeface="Times New Roman"/>
                <a:sym typeface="Times New Roman"/>
              </a:defRPr>
            </a:pPr>
            <a:r>
              <a:t>EPFC module contains a inductor with back to back connected thyristor switches in parallel with capacitor.</a:t>
            </a:r>
          </a:p>
          <a:p>
            <a:pPr algn="just">
              <a:spcBef>
                <a:spcPts val="600"/>
              </a:spcBef>
              <a:buFontTx/>
              <a:buChar char="➢"/>
              <a:defRPr sz="2800">
                <a:latin typeface="Times New Roman"/>
                <a:ea typeface="Times New Roman"/>
                <a:cs typeface="Times New Roman"/>
                <a:sym typeface="Times New Roman"/>
              </a:defRPr>
            </a:pPr>
            <a:r>
              <a:t>Both thyristors are controlled by controller, which works on the basis of voltage control technique and gives a signal whenever voltage increases above the reference value.</a:t>
            </a:r>
          </a:p>
          <a:p>
            <a:pPr algn="just">
              <a:spcBef>
                <a:spcPts val="600"/>
              </a:spcBef>
              <a:buFontTx/>
              <a:buChar char="➢"/>
              <a:defRPr sz="2800">
                <a:latin typeface="Times New Roman"/>
                <a:ea typeface="Times New Roman"/>
                <a:cs typeface="Times New Roman"/>
                <a:sym typeface="Times New Roman"/>
              </a:defRPr>
            </a:pPr>
            <a:r>
              <a:t>The control signal controls the switches, which controls the effective reactance of  EPFC controller.</a:t>
            </a:r>
          </a:p>
          <a:p>
            <a:pPr algn="just">
              <a:spcBef>
                <a:spcPts val="600"/>
              </a:spcBef>
              <a:buFontTx/>
              <a:buChar char="➢"/>
              <a:defRPr sz="2800">
                <a:latin typeface="Times New Roman"/>
                <a:ea typeface="Times New Roman"/>
                <a:cs typeface="Times New Roman"/>
                <a:sym typeface="Times New Roman"/>
              </a:defRPr>
            </a:pPr>
            <a:r>
              <a:t>The parallel connection of inductor and capacitor makes EPFC to work in both inductive and capacitive mode.</a:t>
            </a:r>
          </a:p>
          <a:p>
            <a:pPr algn="just">
              <a:spcBef>
                <a:spcPts val="600"/>
              </a:spcBef>
              <a:buFontTx/>
              <a:buChar char="➢"/>
              <a:defRPr sz="2800">
                <a:latin typeface="Times New Roman"/>
                <a:ea typeface="Times New Roman"/>
                <a:cs typeface="Times New Roman"/>
                <a:sym typeface="Times New Roman"/>
              </a:defRPr>
            </a:pPr>
            <a:r>
              <a:t>Every phase line has its own EPFC controller modules to control them line reactance.</a:t>
            </a:r>
          </a:p>
        </p:txBody>
      </p:sp>
      <p:sp>
        <p:nvSpPr>
          <p:cNvPr id="335" name="Title 1"/>
          <p:cNvSpPr txBox="1"/>
          <p:nvPr>
            <p:ph type="title"/>
          </p:nvPr>
        </p:nvSpPr>
        <p:spPr>
          <a:xfrm>
            <a:off x="0" y="0"/>
            <a:ext cx="9144000" cy="1066800"/>
          </a:xfrm>
          <a:prstGeom prst="rect">
            <a:avLst/>
          </a:prstGeom>
        </p:spPr>
        <p:txBody>
          <a:bodyPr/>
          <a:lstStyle/>
          <a:p>
            <a:pPr>
              <a:defRPr b="1" sz="3600">
                <a:latin typeface="Times New Roman"/>
                <a:ea typeface="Times New Roman"/>
                <a:cs typeface="Times New Roman"/>
                <a:sym typeface="Times New Roman"/>
              </a:defRPr>
            </a:pPr>
            <a:r>
              <a:t> </a:t>
            </a:r>
            <a:r>
              <a:rPr>
                <a:solidFill>
                  <a:srgbClr val="FF0000"/>
                </a:solidFill>
              </a:rPr>
              <a:t>EPFC SUB-SYSTEM</a:t>
            </a:r>
          </a:p>
        </p:txBody>
      </p:sp>
      <p:sp>
        <p:nvSpPr>
          <p:cNvPr id="336" name="Slide Number Placeholder 1"/>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8" name="Title 1"/>
          <p:cNvSpPr txBox="1"/>
          <p:nvPr>
            <p:ph type="title"/>
          </p:nvPr>
        </p:nvSpPr>
        <p:spPr>
          <a:xfrm>
            <a:off x="0" y="0"/>
            <a:ext cx="9144000" cy="838200"/>
          </a:xfrm>
          <a:prstGeom prst="rect">
            <a:avLst/>
          </a:prstGeom>
        </p:spPr>
        <p:txBody>
          <a:bodyPr/>
          <a:lstStyle>
            <a:lvl1pPr>
              <a:defRPr b="1" sz="4000">
                <a:solidFill>
                  <a:srgbClr val="FF0000"/>
                </a:solidFill>
                <a:latin typeface="Times New Roman"/>
                <a:ea typeface="Times New Roman"/>
                <a:cs typeface="Times New Roman"/>
                <a:sym typeface="Times New Roman"/>
              </a:defRPr>
            </a:lvl1pPr>
          </a:lstStyle>
          <a:p>
            <a:pPr/>
            <a:r>
              <a:t>RESULTS</a:t>
            </a:r>
          </a:p>
        </p:txBody>
      </p:sp>
      <p:sp>
        <p:nvSpPr>
          <p:cNvPr id="339" name="Content Placeholder 2"/>
          <p:cNvSpPr txBox="1"/>
          <p:nvPr>
            <p:ph type="body" idx="1"/>
          </p:nvPr>
        </p:nvSpPr>
        <p:spPr>
          <a:xfrm>
            <a:off x="-34160" y="838200"/>
            <a:ext cx="9144001" cy="6019800"/>
          </a:xfrm>
          <a:prstGeom prst="rect">
            <a:avLst/>
          </a:prstGeom>
        </p:spPr>
        <p:txBody>
          <a:bodyPr/>
          <a:lstStyle/>
          <a:p>
            <a:pPr algn="just">
              <a:spcBef>
                <a:spcPts val="600"/>
              </a:spcBef>
              <a:buFontTx/>
              <a:buChar char="➢"/>
              <a:defRPr sz="2900">
                <a:latin typeface="Times New Roman"/>
                <a:ea typeface="Times New Roman"/>
                <a:cs typeface="Times New Roman"/>
                <a:sym typeface="Times New Roman"/>
              </a:defRPr>
            </a:pPr>
            <a:r>
              <a:t>During bypass mode of operation the power delivered at 66 MVAR load is around 61.5 MVAR at 735 kV voltage.</a:t>
            </a:r>
          </a:p>
          <a:p>
            <a:pPr algn="just">
              <a:spcBef>
                <a:spcPts val="600"/>
              </a:spcBef>
              <a:buFontTx/>
              <a:buChar char="➢"/>
              <a:defRPr sz="2900">
                <a:latin typeface="Times New Roman"/>
                <a:ea typeface="Times New Roman"/>
                <a:cs typeface="Times New Roman"/>
                <a:sym typeface="Times New Roman"/>
              </a:defRPr>
            </a:pPr>
            <a:r>
              <a:t>The EPFC modules can work in capacitive and inductive mode of operation, although the inductive mode of operation is rarely used in practice.</a:t>
            </a:r>
          </a:p>
          <a:p>
            <a:pPr algn="just">
              <a:spcBef>
                <a:spcPts val="600"/>
              </a:spcBef>
              <a:buFontTx/>
              <a:buChar char="➢"/>
              <a:defRPr sz="2900">
                <a:latin typeface="Times New Roman"/>
                <a:ea typeface="Times New Roman"/>
                <a:cs typeface="Times New Roman"/>
                <a:sym typeface="Times New Roman"/>
              </a:defRPr>
            </a:pPr>
            <a:r>
              <a:t>The power delivered can be increased up to 64.03 MVAR during capacitive mode of operation and can be decreased at 13.8 MVAR during inductive mode of operation by changing the impedance of line.</a:t>
            </a:r>
          </a:p>
          <a:p>
            <a:pPr algn="just">
              <a:spcBef>
                <a:spcPts val="600"/>
              </a:spcBef>
              <a:buFontTx/>
              <a:buChar char="➢"/>
              <a:defRPr sz="2900">
                <a:latin typeface="Times New Roman"/>
                <a:ea typeface="Times New Roman"/>
                <a:cs typeface="Times New Roman"/>
                <a:sym typeface="Times New Roman"/>
              </a:defRPr>
            </a:pPr>
            <a:r>
              <a:t>The nominal compensation is around 75% of transmission line impedance </a:t>
            </a:r>
            <a:r>
              <a:rPr i="1"/>
              <a:t>i.e. </a:t>
            </a:r>
            <a:r>
              <a:t>using only the capacitor.</a:t>
            </a:r>
          </a:p>
        </p:txBody>
      </p:sp>
      <p:sp>
        <p:nvSpPr>
          <p:cNvPr id="340" name="TextBox 3"/>
          <p:cNvSpPr txBox="1"/>
          <p:nvPr/>
        </p:nvSpPr>
        <p:spPr>
          <a:xfrm>
            <a:off x="7315200" y="6324599"/>
            <a:ext cx="1905000" cy="5440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solidFill>
                  <a:srgbClr val="FF0000"/>
                </a:solidFill>
                <a:latin typeface="Times New Roman"/>
                <a:ea typeface="Times New Roman"/>
                <a:cs typeface="Times New Roman"/>
                <a:sym typeface="Times New Roman"/>
              </a:defRPr>
            </a:lvl1pPr>
          </a:lstStyle>
          <a:p>
            <a:pPr/>
            <a:r>
              <a:t>Contd…</a:t>
            </a:r>
          </a:p>
        </p:txBody>
      </p:sp>
      <p:sp>
        <p:nvSpPr>
          <p:cNvPr id="341" name="Slide Number Placeholder 4"/>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TextBox 3"/>
          <p:cNvSpPr txBox="1"/>
          <p:nvPr/>
        </p:nvSpPr>
        <p:spPr>
          <a:xfrm>
            <a:off x="179512" y="481309"/>
            <a:ext cx="8888288" cy="33275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gn="just">
              <a:buSzPct val="100000"/>
              <a:buChar char="➢"/>
              <a:defRPr sz="2800">
                <a:latin typeface="Times New Roman"/>
                <a:ea typeface="Times New Roman"/>
                <a:cs typeface="Times New Roman"/>
                <a:sym typeface="Times New Roman"/>
              </a:defRPr>
            </a:pPr>
            <a:r>
              <a:t>Recently, an alternative approach based on cost-effective and scalable series impedance device that named as D-FACTS has been presented.</a:t>
            </a:r>
          </a:p>
          <a:p>
            <a:pPr marL="457200" indent="-457200" algn="just">
              <a:buSzPct val="100000"/>
              <a:buChar char="➢"/>
              <a:defRPr sz="2800">
                <a:latin typeface="Times New Roman"/>
                <a:ea typeface="Times New Roman"/>
                <a:cs typeface="Times New Roman"/>
                <a:sym typeface="Times New Roman"/>
              </a:defRPr>
            </a:pPr>
          </a:p>
          <a:p>
            <a:pPr marL="457200" indent="-457200" algn="just">
              <a:buSzPct val="100000"/>
              <a:buChar char="➢"/>
              <a:defRPr sz="2800">
                <a:latin typeface="Times New Roman"/>
                <a:ea typeface="Times New Roman"/>
                <a:cs typeface="Times New Roman"/>
                <a:sym typeface="Times New Roman"/>
              </a:defRPr>
            </a:pPr>
            <a:r>
              <a:t>EPFC (Enhanced Power Flow Controller) is a series D-FACTS device which is distributed version of TCSC FACTS device.</a:t>
            </a:r>
          </a:p>
        </p:txBody>
      </p:sp>
      <p:sp>
        <p:nvSpPr>
          <p:cNvPr id="128" name="Slide Number Placeholder 1"/>
          <p:cNvSpPr txBox="1"/>
          <p:nvPr>
            <p:ph type="sldNum" sz="quarter" idx="2"/>
          </p:nvPr>
        </p:nvSpPr>
        <p:spPr>
          <a:xfrm>
            <a:off x="8502739" y="6404292"/>
            <a:ext cx="184061"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3" name="Content Placeholder 2"/>
          <p:cNvSpPr txBox="1"/>
          <p:nvPr>
            <p:ph type="body" idx="1"/>
          </p:nvPr>
        </p:nvSpPr>
        <p:spPr>
          <a:xfrm>
            <a:off x="0" y="838200"/>
            <a:ext cx="9144000" cy="6019800"/>
          </a:xfrm>
          <a:prstGeom prst="rect">
            <a:avLst/>
          </a:prstGeom>
        </p:spPr>
        <p:txBody>
          <a:bodyPr/>
          <a:lstStyle/>
          <a:p>
            <a:pPr algn="just">
              <a:spcBef>
                <a:spcPts val="600"/>
              </a:spcBef>
              <a:buFontTx/>
              <a:buChar char="➢"/>
              <a:defRPr sz="2800">
                <a:latin typeface="Times New Roman"/>
                <a:ea typeface="Times New Roman"/>
                <a:cs typeface="Times New Roman"/>
                <a:sym typeface="Times New Roman"/>
              </a:defRPr>
            </a:pPr>
            <a:r>
              <a:t>The total impedance of transmission line is 40.15 ohms without the EPFC modules.</a:t>
            </a:r>
          </a:p>
          <a:p>
            <a:pPr algn="just">
              <a:spcBef>
                <a:spcPts val="600"/>
              </a:spcBef>
              <a:buFontTx/>
              <a:buChar char="➢"/>
              <a:defRPr sz="2800">
                <a:latin typeface="Times New Roman"/>
                <a:ea typeface="Times New Roman"/>
                <a:cs typeface="Times New Roman"/>
                <a:sym typeface="Times New Roman"/>
              </a:defRPr>
            </a:pPr>
            <a:r>
              <a:t>The EPFC works in capacitive mode at 0° conduction angle, results in minimum impedance which is 12.37 ohms.</a:t>
            </a:r>
          </a:p>
          <a:p>
            <a:pPr algn="just">
              <a:spcBef>
                <a:spcPts val="600"/>
              </a:spcBef>
              <a:buFontTx/>
              <a:buChar char="➢"/>
              <a:defRPr sz="2800">
                <a:latin typeface="Times New Roman"/>
                <a:ea typeface="Times New Roman"/>
                <a:cs typeface="Times New Roman"/>
                <a:sym typeface="Times New Roman"/>
              </a:defRPr>
            </a:pPr>
            <a:r>
              <a:t> Impedance is maximum around 180° conduction angle, which is 56.03 ohms, when EPFC module is in inductive mode.</a:t>
            </a:r>
          </a:p>
          <a:p>
            <a:pPr algn="just">
              <a:spcBef>
                <a:spcPts val="600"/>
              </a:spcBef>
              <a:buFontTx/>
              <a:buChar char="➢"/>
              <a:defRPr sz="2800">
                <a:latin typeface="Times New Roman"/>
                <a:ea typeface="Times New Roman"/>
                <a:cs typeface="Times New Roman"/>
                <a:sym typeface="Times New Roman"/>
              </a:defRPr>
            </a:pPr>
            <a:r>
              <a:t>The resonance takes place in EPFC around 118° conduction angle, the operation is prohibited in conduction angle range 100-150°.</a:t>
            </a:r>
          </a:p>
          <a:p>
            <a:pPr algn="just">
              <a:spcBef>
                <a:spcPts val="600"/>
              </a:spcBef>
              <a:buFontTx/>
              <a:buChar char="➢"/>
              <a:defRPr sz="2800">
                <a:latin typeface="Times New Roman"/>
                <a:ea typeface="Times New Roman"/>
                <a:cs typeface="Times New Roman"/>
                <a:sym typeface="Times New Roman"/>
              </a:defRPr>
            </a:pPr>
            <a:r>
              <a:t>The change in  Impedance,  line current, active power and re-active power with conduction angle are as:</a:t>
            </a:r>
          </a:p>
        </p:txBody>
      </p:sp>
      <p:sp>
        <p:nvSpPr>
          <p:cNvPr id="344" name="Title 1"/>
          <p:cNvSpPr txBox="1"/>
          <p:nvPr>
            <p:ph type="title"/>
          </p:nvPr>
        </p:nvSpPr>
        <p:spPr>
          <a:xfrm>
            <a:off x="0" y="0"/>
            <a:ext cx="9144000" cy="990600"/>
          </a:xfrm>
          <a:prstGeom prst="rect">
            <a:avLst/>
          </a:prstGeom>
        </p:spPr>
        <p:txBody>
          <a:bodyPr/>
          <a:lstStyle>
            <a:lvl1pPr>
              <a:defRPr b="1" sz="4000">
                <a:solidFill>
                  <a:srgbClr val="FF0000"/>
                </a:solidFill>
                <a:latin typeface="Times New Roman"/>
                <a:ea typeface="Times New Roman"/>
                <a:cs typeface="Times New Roman"/>
                <a:sym typeface="Times New Roman"/>
              </a:defRPr>
            </a:lvl1pPr>
          </a:lstStyle>
          <a:p>
            <a:pPr/>
            <a:r>
              <a:t>RESULTS</a:t>
            </a:r>
          </a:p>
        </p:txBody>
      </p:sp>
      <p:sp>
        <p:nvSpPr>
          <p:cNvPr id="345" name="Slide Number Placeholder 1"/>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7" name="Title 1"/>
          <p:cNvSpPr txBox="1"/>
          <p:nvPr>
            <p:ph type="title"/>
          </p:nvPr>
        </p:nvSpPr>
        <p:spPr>
          <a:xfrm>
            <a:off x="0" y="7882"/>
            <a:ext cx="9144000" cy="754119"/>
          </a:xfrm>
          <a:prstGeom prst="rect">
            <a:avLst/>
          </a:prstGeom>
        </p:spPr>
        <p:txBody>
          <a:bodyPr/>
          <a:lstStyle>
            <a:lvl1pPr>
              <a:defRPr b="1" sz="2500">
                <a:solidFill>
                  <a:srgbClr val="FF0000"/>
                </a:solidFill>
                <a:latin typeface="Times New Roman"/>
                <a:ea typeface="Times New Roman"/>
                <a:cs typeface="Times New Roman"/>
                <a:sym typeface="Times New Roman"/>
              </a:defRPr>
            </a:lvl1pPr>
          </a:lstStyle>
          <a:p>
            <a:pPr/>
            <a:r>
              <a:t>CHANGE IN IMPEDANCE WITH CONDUCTION ANGLE</a:t>
            </a:r>
          </a:p>
        </p:txBody>
      </p:sp>
      <p:sp>
        <p:nvSpPr>
          <p:cNvPr id="348" name="Slide Number Placeholder 2"/>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349" name="Chart 6"/>
          <p:cNvGraphicFramePr/>
          <p:nvPr/>
        </p:nvGraphicFramePr>
        <p:xfrm>
          <a:off x="572264" y="962235"/>
          <a:ext cx="8189597" cy="5292066"/>
        </p:xfrm>
        <a:graphic xmlns:a="http://schemas.openxmlformats.org/drawingml/2006/main">
          <a:graphicData uri="http://schemas.openxmlformats.org/drawingml/2006/chart">
            <c:chart xmlns:c="http://schemas.openxmlformats.org/drawingml/2006/chart" r:id="rId2"/>
          </a:graphicData>
        </a:graphic>
      </p:graphicFrame>
      <p:sp>
        <p:nvSpPr>
          <p:cNvPr id="350" name="TextBox 1"/>
          <p:cNvSpPr txBox="1"/>
          <p:nvPr/>
        </p:nvSpPr>
        <p:spPr>
          <a:xfrm rot="16200000">
            <a:off x="-1078647" y="3390907"/>
            <a:ext cx="2743186" cy="533382"/>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a:defRPr b="1" sz="2400">
                <a:latin typeface="Times New Roman"/>
                <a:ea typeface="Times New Roman"/>
                <a:cs typeface="Times New Roman"/>
                <a:sym typeface="Times New Roman"/>
              </a:defRPr>
            </a:lvl1pPr>
          </a:lstStyle>
          <a:p>
            <a:pPr/>
            <a:r>
              <a:t>Impedance (Ohms)</a:t>
            </a:r>
          </a:p>
        </p:txBody>
      </p:sp>
      <p:sp>
        <p:nvSpPr>
          <p:cNvPr id="351" name="TextBox 1"/>
          <p:cNvSpPr txBox="1"/>
          <p:nvPr/>
        </p:nvSpPr>
        <p:spPr>
          <a:xfrm>
            <a:off x="3200380" y="6290446"/>
            <a:ext cx="2590841" cy="4213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b="1" sz="2400">
                <a:latin typeface="Times New Roman"/>
                <a:ea typeface="Times New Roman"/>
                <a:cs typeface="Times New Roman"/>
                <a:sym typeface="Times New Roman"/>
              </a:defRPr>
            </a:lvl1pPr>
          </a:lstStyle>
          <a:p>
            <a:pPr/>
            <a:r>
              <a:t>Conduction Angle</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3" name="Title 1"/>
          <p:cNvSpPr txBox="1"/>
          <p:nvPr>
            <p:ph type="title"/>
          </p:nvPr>
        </p:nvSpPr>
        <p:spPr>
          <a:xfrm>
            <a:off x="0" y="0"/>
            <a:ext cx="9144000" cy="990600"/>
          </a:xfrm>
          <a:prstGeom prst="rect">
            <a:avLst/>
          </a:prstGeom>
        </p:spPr>
        <p:txBody>
          <a:bodyPr/>
          <a:lstStyle>
            <a:lvl1pPr>
              <a:defRPr b="1" sz="2600">
                <a:solidFill>
                  <a:srgbClr val="FF0000"/>
                </a:solidFill>
                <a:latin typeface="Times New Roman"/>
                <a:ea typeface="Times New Roman"/>
                <a:cs typeface="Times New Roman"/>
                <a:sym typeface="Times New Roman"/>
              </a:defRPr>
            </a:lvl1pPr>
          </a:lstStyle>
          <a:p>
            <a:pPr/>
            <a:r>
              <a:t>CHANGE IN LINE CURRENT WITH CONDUCTION ANGLE</a:t>
            </a:r>
          </a:p>
        </p:txBody>
      </p:sp>
      <p:sp>
        <p:nvSpPr>
          <p:cNvPr id="354" name="Slide Number Placeholder 1"/>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355" name="Chart 4"/>
          <p:cNvGraphicFramePr/>
          <p:nvPr/>
        </p:nvGraphicFramePr>
        <p:xfrm>
          <a:off x="630259" y="962235"/>
          <a:ext cx="8277195" cy="5269488"/>
        </p:xfrm>
        <a:graphic xmlns:a="http://schemas.openxmlformats.org/drawingml/2006/main">
          <a:graphicData uri="http://schemas.openxmlformats.org/drawingml/2006/chart">
            <c:chart xmlns:c="http://schemas.openxmlformats.org/drawingml/2006/chart" r:id="rId2"/>
          </a:graphicData>
        </a:graphic>
      </p:graphicFrame>
      <p:sp>
        <p:nvSpPr>
          <p:cNvPr id="356" name="TextBox 1"/>
          <p:cNvSpPr txBox="1"/>
          <p:nvPr/>
        </p:nvSpPr>
        <p:spPr>
          <a:xfrm rot="16200000">
            <a:off x="-952503" y="3314725"/>
            <a:ext cx="2438376" cy="533369"/>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a:defRPr b="1" sz="2400">
                <a:latin typeface="Times New Roman"/>
                <a:ea typeface="Times New Roman"/>
                <a:cs typeface="Times New Roman"/>
                <a:sym typeface="Times New Roman"/>
              </a:defRPr>
            </a:lvl1pPr>
          </a:lstStyle>
          <a:p>
            <a:pPr/>
            <a:r>
              <a:t>Current (Amps.)</a:t>
            </a:r>
          </a:p>
        </p:txBody>
      </p:sp>
      <p:sp>
        <p:nvSpPr>
          <p:cNvPr id="357" name="TextBox 1"/>
          <p:cNvSpPr txBox="1"/>
          <p:nvPr/>
        </p:nvSpPr>
        <p:spPr>
          <a:xfrm>
            <a:off x="3276569" y="6298308"/>
            <a:ext cx="2971800" cy="4213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400">
                <a:latin typeface="Times New Roman"/>
                <a:ea typeface="Times New Roman"/>
                <a:cs typeface="Times New Roman"/>
                <a:sym typeface="Times New Roman"/>
              </a:defRPr>
            </a:lvl1pPr>
          </a:lstStyle>
          <a:p>
            <a:pPr/>
            <a:r>
              <a:t>Conduction Angle</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9" name="Title 1"/>
          <p:cNvSpPr txBox="1"/>
          <p:nvPr>
            <p:ph type="title"/>
          </p:nvPr>
        </p:nvSpPr>
        <p:spPr>
          <a:xfrm>
            <a:off x="0" y="0"/>
            <a:ext cx="9144000" cy="914400"/>
          </a:xfrm>
          <a:prstGeom prst="rect">
            <a:avLst/>
          </a:prstGeom>
        </p:spPr>
        <p:txBody>
          <a:bodyPr/>
          <a:lstStyle>
            <a:lvl1pPr>
              <a:defRPr b="1" sz="2600">
                <a:solidFill>
                  <a:srgbClr val="FF0000"/>
                </a:solidFill>
                <a:latin typeface="Times New Roman"/>
                <a:ea typeface="Times New Roman"/>
                <a:cs typeface="Times New Roman"/>
                <a:sym typeface="Times New Roman"/>
              </a:defRPr>
            </a:lvl1pPr>
          </a:lstStyle>
          <a:p>
            <a:pPr/>
            <a:r>
              <a:t>CHANGE IN ACTIVE POWER WITH CONDUCTION ANGLE</a:t>
            </a:r>
          </a:p>
        </p:txBody>
      </p:sp>
      <p:sp>
        <p:nvSpPr>
          <p:cNvPr id="360" name="Slide Number Placeholder 1"/>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361" name="Chart 5"/>
          <p:cNvGraphicFramePr/>
          <p:nvPr/>
        </p:nvGraphicFramePr>
        <p:xfrm>
          <a:off x="931996" y="846579"/>
          <a:ext cx="8165859" cy="5385631"/>
        </p:xfrm>
        <a:graphic xmlns:a="http://schemas.openxmlformats.org/drawingml/2006/main">
          <a:graphicData uri="http://schemas.openxmlformats.org/drawingml/2006/chart">
            <c:chart xmlns:c="http://schemas.openxmlformats.org/drawingml/2006/chart" r:id="rId2"/>
          </a:graphicData>
        </a:graphic>
      </p:graphicFrame>
      <p:grpSp>
        <p:nvGrpSpPr>
          <p:cNvPr id="364" name="TextBox 6"/>
          <p:cNvGrpSpPr/>
          <p:nvPr/>
        </p:nvGrpSpPr>
        <p:grpSpPr>
          <a:xfrm>
            <a:off x="228632" y="2130835"/>
            <a:ext cx="564094" cy="2855695"/>
            <a:chOff x="0" y="0"/>
            <a:chExt cx="564093" cy="2855693"/>
          </a:xfrm>
        </p:grpSpPr>
        <p:sp>
          <p:nvSpPr>
            <p:cNvPr id="362" name="Rectangle"/>
            <p:cNvSpPr/>
            <p:nvPr/>
          </p:nvSpPr>
          <p:spPr>
            <a:xfrm rot="16200000">
              <a:off x="-1145801" y="1145800"/>
              <a:ext cx="2855695" cy="564094"/>
            </a:xfrm>
            <a:prstGeom prst="rect">
              <a:avLst/>
            </a:prstGeom>
            <a:solidFill>
              <a:srgbClr val="FFFFFF"/>
            </a:solidFill>
            <a:ln w="12700" cap="flat">
              <a:noFill/>
              <a:miter lim="400000"/>
            </a:ln>
            <a:effectLst/>
          </p:spPr>
          <p:txBody>
            <a:bodyPr wrap="square" lIns="45719" tIns="45719" rIns="45719" bIns="45719" numCol="1" anchor="t">
              <a:noAutofit/>
            </a:bodyPr>
            <a:lstStyle/>
            <a:p>
              <a:pPr algn="r">
                <a:defRPr sz="1100"/>
              </a:pPr>
            </a:p>
          </p:txBody>
        </p:sp>
        <p:sp>
          <p:nvSpPr>
            <p:cNvPr id="363" name="Active Power (W)"/>
            <p:cNvSpPr txBox="1"/>
            <p:nvPr/>
          </p:nvSpPr>
          <p:spPr>
            <a:xfrm rot="16200000">
              <a:off x="-1217151" y="1217150"/>
              <a:ext cx="2855694" cy="421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r">
                <a:defRPr b="1" sz="2400">
                  <a:latin typeface="Times New Roman"/>
                  <a:ea typeface="Times New Roman"/>
                  <a:cs typeface="Times New Roman"/>
                  <a:sym typeface="Times New Roman"/>
                </a:defRPr>
              </a:lvl1pPr>
            </a:lstStyle>
            <a:p>
              <a:pPr/>
              <a:r>
                <a:t>Active Power (W)</a:t>
              </a:r>
            </a:p>
          </p:txBody>
        </p:sp>
      </p:grpSp>
      <p:grpSp>
        <p:nvGrpSpPr>
          <p:cNvPr id="367" name="TextBox 6"/>
          <p:cNvGrpSpPr/>
          <p:nvPr/>
        </p:nvGrpSpPr>
        <p:grpSpPr>
          <a:xfrm>
            <a:off x="3733802" y="6234255"/>
            <a:ext cx="2743201" cy="623744"/>
            <a:chOff x="0" y="0"/>
            <a:chExt cx="2743200" cy="623743"/>
          </a:xfrm>
        </p:grpSpPr>
        <p:sp>
          <p:nvSpPr>
            <p:cNvPr id="365" name="Rectangle"/>
            <p:cNvSpPr/>
            <p:nvPr/>
          </p:nvSpPr>
          <p:spPr>
            <a:xfrm>
              <a:off x="-1" y="-1"/>
              <a:ext cx="2743201" cy="623745"/>
            </a:xfrm>
            <a:prstGeom prst="rect">
              <a:avLst/>
            </a:prstGeom>
            <a:solidFill>
              <a:srgbClr val="FFFFFF"/>
            </a:solidFill>
            <a:ln w="12700" cap="flat">
              <a:noFill/>
              <a:miter lim="400000"/>
            </a:ln>
            <a:effectLst/>
          </p:spPr>
          <p:txBody>
            <a:bodyPr wrap="square" lIns="45719" tIns="45719" rIns="45719" bIns="45719" numCol="1" anchor="t">
              <a:noAutofit/>
            </a:bodyPr>
            <a:lstStyle/>
            <a:p>
              <a:pPr algn="r">
                <a:defRPr b="1" sz="2400">
                  <a:latin typeface="Times New Roman"/>
                  <a:ea typeface="Times New Roman"/>
                  <a:cs typeface="Times New Roman"/>
                  <a:sym typeface="Times New Roman"/>
                </a:defRPr>
              </a:pPr>
            </a:p>
          </p:txBody>
        </p:sp>
        <p:sp>
          <p:nvSpPr>
            <p:cNvPr id="366" name="Conduction Angle"/>
            <p:cNvSpPr txBox="1"/>
            <p:nvPr/>
          </p:nvSpPr>
          <p:spPr>
            <a:xfrm>
              <a:off x="-1" y="-1"/>
              <a:ext cx="2743201" cy="421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r">
                <a:defRPr b="1" sz="2400">
                  <a:latin typeface="Times New Roman"/>
                  <a:ea typeface="Times New Roman"/>
                  <a:cs typeface="Times New Roman"/>
                  <a:sym typeface="Times New Roman"/>
                </a:defRPr>
              </a:lvl1pPr>
            </a:lstStyle>
            <a:p>
              <a:pPr/>
              <a:r>
                <a:t>Conduction Angle</a:t>
              </a:r>
            </a:p>
          </p:txBody>
        </p:sp>
      </p:gr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9" name="Title 1"/>
          <p:cNvSpPr txBox="1"/>
          <p:nvPr>
            <p:ph type="title"/>
          </p:nvPr>
        </p:nvSpPr>
        <p:spPr>
          <a:xfrm>
            <a:off x="0" y="0"/>
            <a:ext cx="9144000" cy="1143000"/>
          </a:xfrm>
          <a:prstGeom prst="rect">
            <a:avLst/>
          </a:prstGeom>
        </p:spPr>
        <p:txBody>
          <a:bodyPr/>
          <a:lstStyle>
            <a:lvl1pPr>
              <a:defRPr b="1" sz="2600">
                <a:solidFill>
                  <a:srgbClr val="FF0000"/>
                </a:solidFill>
                <a:latin typeface="Times New Roman"/>
                <a:ea typeface="Times New Roman"/>
                <a:cs typeface="Times New Roman"/>
                <a:sym typeface="Times New Roman"/>
              </a:defRPr>
            </a:lvl1pPr>
          </a:lstStyle>
          <a:p>
            <a:pPr/>
            <a:r>
              <a:t>CHANGE IN RE-ACTIVE POWER WITH CONDUCTION ANGLE</a:t>
            </a:r>
          </a:p>
        </p:txBody>
      </p:sp>
      <p:sp>
        <p:nvSpPr>
          <p:cNvPr id="370" name="Slide Number Placeholder 1"/>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371" name="Chart 4"/>
          <p:cNvGraphicFramePr/>
          <p:nvPr/>
        </p:nvGraphicFramePr>
        <p:xfrm>
          <a:off x="692245" y="926491"/>
          <a:ext cx="8381906" cy="5298706"/>
        </p:xfrm>
        <a:graphic xmlns:a="http://schemas.openxmlformats.org/drawingml/2006/main">
          <a:graphicData uri="http://schemas.openxmlformats.org/drawingml/2006/chart">
            <c:chart xmlns:c="http://schemas.openxmlformats.org/drawingml/2006/chart" r:id="rId2"/>
          </a:graphicData>
        </a:graphic>
      </p:graphicFrame>
      <p:sp>
        <p:nvSpPr>
          <p:cNvPr id="372" name="TextBox 1"/>
          <p:cNvSpPr txBox="1"/>
          <p:nvPr/>
        </p:nvSpPr>
        <p:spPr>
          <a:xfrm rot="16200000">
            <a:off x="-1181059" y="3162295"/>
            <a:ext cx="3124179" cy="457201"/>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a:defRPr b="1" sz="2400">
                <a:latin typeface="Times New Roman"/>
                <a:ea typeface="Times New Roman"/>
                <a:cs typeface="Times New Roman"/>
                <a:sym typeface="Times New Roman"/>
              </a:defRPr>
            </a:lvl1pPr>
          </a:lstStyle>
          <a:p>
            <a:pPr/>
            <a:r>
              <a:t>Reactive Power (Var)</a:t>
            </a:r>
          </a:p>
        </p:txBody>
      </p:sp>
      <p:sp>
        <p:nvSpPr>
          <p:cNvPr id="373" name="TextBox 1"/>
          <p:cNvSpPr txBox="1"/>
          <p:nvPr/>
        </p:nvSpPr>
        <p:spPr>
          <a:xfrm>
            <a:off x="3657600" y="6371886"/>
            <a:ext cx="2667031" cy="4213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400">
                <a:latin typeface="Times New Roman"/>
                <a:ea typeface="Times New Roman"/>
                <a:cs typeface="Times New Roman"/>
                <a:sym typeface="Times New Roman"/>
              </a:defRPr>
            </a:lvl1pPr>
          </a:lstStyle>
          <a:p>
            <a:pPr/>
            <a:r>
              <a:t>Conduction Angle</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5" name="Title 1"/>
          <p:cNvSpPr txBox="1"/>
          <p:nvPr>
            <p:ph type="title"/>
          </p:nvPr>
        </p:nvSpPr>
        <p:spPr>
          <a:xfrm>
            <a:off x="0" y="0"/>
            <a:ext cx="9144000" cy="914400"/>
          </a:xfrm>
          <a:prstGeom prst="rect">
            <a:avLst/>
          </a:prstGeom>
        </p:spPr>
        <p:txBody>
          <a:bodyPr/>
          <a:lstStyle>
            <a:lvl1pPr>
              <a:defRPr b="1" sz="2800">
                <a:solidFill>
                  <a:srgbClr val="FF0000"/>
                </a:solidFill>
                <a:latin typeface="Times New Roman"/>
                <a:ea typeface="Times New Roman"/>
                <a:cs typeface="Times New Roman"/>
                <a:sym typeface="Times New Roman"/>
              </a:defRPr>
            </a:lvl1pPr>
          </a:lstStyle>
          <a:p>
            <a:pPr/>
            <a:r>
              <a:t>ACTIVE AND REACTIVE POWER DURING BY-PASS MODE (WITHOUT EPFC)</a:t>
            </a:r>
          </a:p>
        </p:txBody>
      </p:sp>
      <p:pic>
        <p:nvPicPr>
          <p:cNvPr id="376" name="Picture 2" descr="Picture 2"/>
          <p:cNvPicPr>
            <a:picLocks noChangeAspect="1"/>
          </p:cNvPicPr>
          <p:nvPr/>
        </p:nvPicPr>
        <p:blipFill>
          <a:blip r:embed="rId2">
            <a:extLst/>
          </a:blip>
          <a:stretch>
            <a:fillRect/>
          </a:stretch>
        </p:blipFill>
        <p:spPr>
          <a:xfrm>
            <a:off x="0" y="990600"/>
            <a:ext cx="9144000" cy="5943600"/>
          </a:xfrm>
          <a:prstGeom prst="rect">
            <a:avLst/>
          </a:prstGeom>
          <a:ln w="12700">
            <a:miter lim="400000"/>
          </a:ln>
        </p:spPr>
      </p:pic>
      <p:sp>
        <p:nvSpPr>
          <p:cNvPr id="377" name="Slide Number Placeholder 2"/>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9" name="Title 1"/>
          <p:cNvSpPr txBox="1"/>
          <p:nvPr>
            <p:ph type="title"/>
          </p:nvPr>
        </p:nvSpPr>
        <p:spPr>
          <a:xfrm>
            <a:off x="-152400" y="0"/>
            <a:ext cx="9525000" cy="1066800"/>
          </a:xfrm>
          <a:prstGeom prst="rect">
            <a:avLst/>
          </a:prstGeom>
        </p:spPr>
        <p:txBody>
          <a:bodyPr/>
          <a:lstStyle>
            <a:lvl1pPr>
              <a:defRPr b="1" sz="2800">
                <a:solidFill>
                  <a:srgbClr val="FF0000"/>
                </a:solidFill>
                <a:latin typeface="Times New Roman"/>
                <a:ea typeface="Times New Roman"/>
                <a:cs typeface="Times New Roman"/>
                <a:sym typeface="Times New Roman"/>
              </a:defRPr>
            </a:lvl1pPr>
          </a:lstStyle>
          <a:p>
            <a:pPr/>
            <a:r>
              <a:t>ACTIVE AND REACTIVE POWER AT 0° CONDUCTION ANGLE</a:t>
            </a:r>
          </a:p>
        </p:txBody>
      </p:sp>
      <p:sp>
        <p:nvSpPr>
          <p:cNvPr id="380" name="Content Placeholder 2"/>
          <p:cNvSpPr txBox="1"/>
          <p:nvPr>
            <p:ph type="body" idx="1"/>
          </p:nvPr>
        </p:nvSpPr>
        <p:spPr>
          <a:xfrm>
            <a:off x="0" y="990600"/>
            <a:ext cx="9144000" cy="5867400"/>
          </a:xfrm>
          <a:prstGeom prst="rect">
            <a:avLst/>
          </a:prstGeom>
        </p:spPr>
        <p:txBody>
          <a:bodyPr/>
          <a:lstStyle/>
          <a:p>
            <a:pPr marL="0" indent="0">
              <a:buSzTx/>
              <a:buNone/>
            </a:pPr>
          </a:p>
        </p:txBody>
      </p:sp>
      <p:pic>
        <p:nvPicPr>
          <p:cNvPr id="381" name="Picture 2" descr="Picture 2"/>
          <p:cNvPicPr>
            <a:picLocks noChangeAspect="1"/>
          </p:cNvPicPr>
          <p:nvPr/>
        </p:nvPicPr>
        <p:blipFill>
          <a:blip r:embed="rId2">
            <a:extLst/>
          </a:blip>
          <a:stretch>
            <a:fillRect/>
          </a:stretch>
        </p:blipFill>
        <p:spPr>
          <a:xfrm>
            <a:off x="0" y="1066800"/>
            <a:ext cx="9144000" cy="5791200"/>
          </a:xfrm>
          <a:prstGeom prst="rect">
            <a:avLst/>
          </a:prstGeom>
          <a:ln w="12700">
            <a:miter lim="400000"/>
          </a:ln>
        </p:spPr>
      </p:pic>
      <p:sp>
        <p:nvSpPr>
          <p:cNvPr id="382" name="Slide Number Placeholder 3"/>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4" name="Title 1"/>
          <p:cNvSpPr txBox="1"/>
          <p:nvPr>
            <p:ph type="title"/>
          </p:nvPr>
        </p:nvSpPr>
        <p:spPr>
          <a:xfrm>
            <a:off x="0" y="-7884"/>
            <a:ext cx="9144000" cy="998485"/>
          </a:xfrm>
          <a:prstGeom prst="rect">
            <a:avLst/>
          </a:prstGeom>
        </p:spPr>
        <p:txBody>
          <a:bodyPr/>
          <a:lstStyle>
            <a:lvl1pPr>
              <a:defRPr b="1" sz="2800">
                <a:solidFill>
                  <a:srgbClr val="FF0000"/>
                </a:solidFill>
                <a:latin typeface="Times New Roman"/>
                <a:ea typeface="Times New Roman"/>
                <a:cs typeface="Times New Roman"/>
                <a:sym typeface="Times New Roman"/>
              </a:defRPr>
            </a:lvl1pPr>
          </a:lstStyle>
          <a:p>
            <a:pPr/>
            <a:r>
              <a:t>ACTIVE AND REACTIVE POWER AT 40° CONDUCTION ANGLE</a:t>
            </a:r>
          </a:p>
        </p:txBody>
      </p:sp>
      <p:pic>
        <p:nvPicPr>
          <p:cNvPr id="385" name="Picture 2" descr="Picture 2"/>
          <p:cNvPicPr>
            <a:picLocks noChangeAspect="1"/>
          </p:cNvPicPr>
          <p:nvPr/>
        </p:nvPicPr>
        <p:blipFill>
          <a:blip r:embed="rId2">
            <a:extLst/>
          </a:blip>
          <a:stretch>
            <a:fillRect/>
          </a:stretch>
        </p:blipFill>
        <p:spPr>
          <a:xfrm>
            <a:off x="-2" y="1066800"/>
            <a:ext cx="9144002" cy="5791200"/>
          </a:xfrm>
          <a:prstGeom prst="rect">
            <a:avLst/>
          </a:prstGeom>
          <a:ln w="12700">
            <a:miter lim="400000"/>
          </a:ln>
        </p:spPr>
      </p:pic>
      <p:sp>
        <p:nvSpPr>
          <p:cNvPr id="386" name="Slide Number Placeholder 1"/>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8" name="Title 1"/>
          <p:cNvSpPr txBox="1"/>
          <p:nvPr/>
        </p:nvSpPr>
        <p:spPr>
          <a:xfrm>
            <a:off x="0" y="-7884"/>
            <a:ext cx="9144000" cy="99848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gn="ctr">
              <a:defRPr b="1" sz="2800">
                <a:solidFill>
                  <a:srgbClr val="FF0000"/>
                </a:solidFill>
                <a:latin typeface="Times New Roman"/>
                <a:ea typeface="Times New Roman"/>
                <a:cs typeface="Times New Roman"/>
                <a:sym typeface="Times New Roman"/>
              </a:defRPr>
            </a:lvl1pPr>
          </a:lstStyle>
          <a:p>
            <a:pPr/>
            <a:r>
              <a:t>ACTIVE AND REACTIVE POWER AT 80° CONDUCTION ANGLE</a:t>
            </a:r>
          </a:p>
        </p:txBody>
      </p:sp>
      <p:pic>
        <p:nvPicPr>
          <p:cNvPr id="389" name="Picture 2" descr="Picture 2"/>
          <p:cNvPicPr>
            <a:picLocks noChangeAspect="1"/>
          </p:cNvPicPr>
          <p:nvPr/>
        </p:nvPicPr>
        <p:blipFill>
          <a:blip r:embed="rId2">
            <a:extLst/>
          </a:blip>
          <a:stretch>
            <a:fillRect/>
          </a:stretch>
        </p:blipFill>
        <p:spPr>
          <a:xfrm>
            <a:off x="0" y="1143000"/>
            <a:ext cx="9144000" cy="5715000"/>
          </a:xfrm>
          <a:prstGeom prst="rect">
            <a:avLst/>
          </a:prstGeom>
          <a:ln w="12700">
            <a:miter lim="400000"/>
          </a:ln>
        </p:spPr>
      </p:pic>
      <p:sp>
        <p:nvSpPr>
          <p:cNvPr id="390" name="Slide Number Placeholder 1"/>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2" name="Title 1"/>
          <p:cNvSpPr txBox="1"/>
          <p:nvPr/>
        </p:nvSpPr>
        <p:spPr>
          <a:xfrm>
            <a:off x="0" y="-7884"/>
            <a:ext cx="9144000" cy="99848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gn="ctr">
              <a:defRPr b="1" sz="2800">
                <a:solidFill>
                  <a:srgbClr val="FF0000"/>
                </a:solidFill>
                <a:latin typeface="Times New Roman"/>
                <a:ea typeface="Times New Roman"/>
                <a:cs typeface="Times New Roman"/>
                <a:sym typeface="Times New Roman"/>
              </a:defRPr>
            </a:lvl1pPr>
          </a:lstStyle>
          <a:p>
            <a:pPr/>
            <a:r>
              <a:t>ACTIVE AND REACTIVE POWER AT 150° CONDUCTION ANGLE</a:t>
            </a:r>
          </a:p>
        </p:txBody>
      </p:sp>
      <p:pic>
        <p:nvPicPr>
          <p:cNvPr id="393" name="Picture 2" descr="Picture 2"/>
          <p:cNvPicPr>
            <a:picLocks noChangeAspect="1"/>
          </p:cNvPicPr>
          <p:nvPr/>
        </p:nvPicPr>
        <p:blipFill>
          <a:blip r:embed="rId2">
            <a:extLst/>
          </a:blip>
          <a:stretch>
            <a:fillRect/>
          </a:stretch>
        </p:blipFill>
        <p:spPr>
          <a:xfrm>
            <a:off x="1" y="990600"/>
            <a:ext cx="9144001" cy="5867400"/>
          </a:xfrm>
          <a:prstGeom prst="rect">
            <a:avLst/>
          </a:prstGeom>
          <a:ln w="12700">
            <a:miter lim="400000"/>
          </a:ln>
        </p:spPr>
      </p:pic>
      <p:sp>
        <p:nvSpPr>
          <p:cNvPr id="394" name="Slide Number Placeholder 2"/>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Title 1"/>
          <p:cNvSpPr txBox="1"/>
          <p:nvPr>
            <p:ph type="title"/>
          </p:nvPr>
        </p:nvSpPr>
        <p:spPr>
          <a:xfrm>
            <a:off x="1752600" y="0"/>
            <a:ext cx="5867400" cy="1219200"/>
          </a:xfrm>
          <a:prstGeom prst="rect">
            <a:avLst/>
          </a:prstGeom>
        </p:spPr>
        <p:txBody>
          <a:bodyPr/>
          <a:lstStyle>
            <a:lvl1pPr>
              <a:defRPr b="1" sz="4000">
                <a:solidFill>
                  <a:srgbClr val="FF0000"/>
                </a:solidFill>
                <a:latin typeface="Times New Roman"/>
                <a:ea typeface="Times New Roman"/>
                <a:cs typeface="Times New Roman"/>
                <a:sym typeface="Times New Roman"/>
              </a:defRPr>
            </a:lvl1pPr>
          </a:lstStyle>
          <a:p>
            <a:pPr/>
            <a:r>
              <a:t>FACTS DEVICE</a:t>
            </a:r>
          </a:p>
        </p:txBody>
      </p:sp>
      <p:sp>
        <p:nvSpPr>
          <p:cNvPr id="131" name="Content Placeholder 2"/>
          <p:cNvSpPr txBox="1"/>
          <p:nvPr>
            <p:ph type="body" sz="half" idx="1"/>
          </p:nvPr>
        </p:nvSpPr>
        <p:spPr>
          <a:xfrm>
            <a:off x="3962400" y="1524000"/>
            <a:ext cx="4267200" cy="4343400"/>
          </a:xfrm>
          <a:prstGeom prst="rect">
            <a:avLst/>
          </a:prstGeom>
        </p:spPr>
        <p:txBody>
          <a:bodyPr/>
          <a:lstStyle>
            <a:lvl1pPr marL="0" indent="0">
              <a:spcBef>
                <a:spcPts val="800"/>
              </a:spcBef>
              <a:buSzTx/>
              <a:buNone/>
              <a:defRPr sz="3600">
                <a:latin typeface="Times New Roman"/>
                <a:ea typeface="Times New Roman"/>
                <a:cs typeface="Times New Roman"/>
                <a:sym typeface="Times New Roman"/>
              </a:defRPr>
            </a:lvl1pPr>
          </a:lstStyle>
          <a:p>
            <a:pPr/>
            <a:r>
              <a:t>FACTS are a collection of power transmission control technologies based on very high solid state power electronic devices.</a:t>
            </a:r>
          </a:p>
        </p:txBody>
      </p:sp>
      <p:sp>
        <p:nvSpPr>
          <p:cNvPr id="132" name="Content Placeholder 2"/>
          <p:cNvSpPr txBox="1"/>
          <p:nvPr/>
        </p:nvSpPr>
        <p:spPr>
          <a:xfrm>
            <a:off x="304800" y="1568668"/>
            <a:ext cx="3429000" cy="384265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000"/>
              </a:spcBef>
              <a:defRPr sz="4400">
                <a:solidFill>
                  <a:srgbClr val="C00000"/>
                </a:solidFill>
                <a:latin typeface="Times New Roman"/>
                <a:ea typeface="Times New Roman"/>
                <a:cs typeface="Times New Roman"/>
                <a:sym typeface="Times New Roman"/>
              </a:defRPr>
            </a:pPr>
            <a:r>
              <a:t>F</a:t>
            </a:r>
            <a:r>
              <a:rPr>
                <a:solidFill>
                  <a:srgbClr val="000000"/>
                </a:solidFill>
              </a:rPr>
              <a:t>lexible</a:t>
            </a:r>
            <a:endParaRPr sz="3200"/>
          </a:p>
          <a:p>
            <a:pPr>
              <a:spcBef>
                <a:spcPts val="1000"/>
              </a:spcBef>
              <a:defRPr sz="4400">
                <a:solidFill>
                  <a:srgbClr val="C00000"/>
                </a:solidFill>
                <a:latin typeface="Times New Roman"/>
                <a:ea typeface="Times New Roman"/>
                <a:cs typeface="Times New Roman"/>
                <a:sym typeface="Times New Roman"/>
              </a:defRPr>
            </a:pPr>
            <a:r>
              <a:t>A</a:t>
            </a:r>
            <a:r>
              <a:rPr>
                <a:solidFill>
                  <a:srgbClr val="000000"/>
                </a:solidFill>
              </a:rPr>
              <a:t>lternating</a:t>
            </a:r>
            <a:endParaRPr sz="3200"/>
          </a:p>
          <a:p>
            <a:pPr>
              <a:spcBef>
                <a:spcPts val="1000"/>
              </a:spcBef>
              <a:defRPr sz="4400">
                <a:solidFill>
                  <a:srgbClr val="C00000"/>
                </a:solidFill>
                <a:latin typeface="Times New Roman"/>
                <a:ea typeface="Times New Roman"/>
                <a:cs typeface="Times New Roman"/>
                <a:sym typeface="Times New Roman"/>
              </a:defRPr>
            </a:pPr>
            <a:r>
              <a:t>C</a:t>
            </a:r>
            <a:r>
              <a:rPr>
                <a:solidFill>
                  <a:srgbClr val="000000"/>
                </a:solidFill>
              </a:rPr>
              <a:t>urrent</a:t>
            </a:r>
            <a:endParaRPr sz="3200"/>
          </a:p>
          <a:p>
            <a:pPr>
              <a:spcBef>
                <a:spcPts val="1000"/>
              </a:spcBef>
              <a:defRPr sz="4400">
                <a:solidFill>
                  <a:srgbClr val="C00000"/>
                </a:solidFill>
                <a:latin typeface="Times New Roman"/>
                <a:ea typeface="Times New Roman"/>
                <a:cs typeface="Times New Roman"/>
                <a:sym typeface="Times New Roman"/>
              </a:defRPr>
            </a:pPr>
            <a:r>
              <a:t>T</a:t>
            </a:r>
            <a:r>
              <a:rPr>
                <a:solidFill>
                  <a:srgbClr val="000000"/>
                </a:solidFill>
              </a:rPr>
              <a:t>ransmission</a:t>
            </a:r>
            <a:endParaRPr sz="3200"/>
          </a:p>
          <a:p>
            <a:pPr>
              <a:spcBef>
                <a:spcPts val="1000"/>
              </a:spcBef>
              <a:defRPr sz="4400">
                <a:solidFill>
                  <a:srgbClr val="C00000"/>
                </a:solidFill>
                <a:latin typeface="Times New Roman"/>
                <a:ea typeface="Times New Roman"/>
                <a:cs typeface="Times New Roman"/>
                <a:sym typeface="Times New Roman"/>
              </a:defRPr>
            </a:pPr>
            <a:r>
              <a:t>S</a:t>
            </a:r>
            <a:r>
              <a:rPr>
                <a:solidFill>
                  <a:srgbClr val="000000"/>
                </a:solidFill>
              </a:rPr>
              <a:t>ystem</a:t>
            </a:r>
          </a:p>
        </p:txBody>
      </p:sp>
      <p:sp>
        <p:nvSpPr>
          <p:cNvPr id="133" name="Slide Number Placeholder 4"/>
          <p:cNvSpPr txBox="1"/>
          <p:nvPr>
            <p:ph type="sldNum" sz="quarter" idx="2"/>
          </p:nvPr>
        </p:nvSpPr>
        <p:spPr>
          <a:xfrm>
            <a:off x="8502739" y="6404292"/>
            <a:ext cx="184061"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6" name="Title 1"/>
          <p:cNvSpPr txBox="1"/>
          <p:nvPr/>
        </p:nvSpPr>
        <p:spPr>
          <a:xfrm>
            <a:off x="0" y="-7884"/>
            <a:ext cx="9144000" cy="99848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gn="ctr">
              <a:defRPr b="1" sz="2800">
                <a:solidFill>
                  <a:srgbClr val="FF0000"/>
                </a:solidFill>
                <a:latin typeface="Times New Roman"/>
                <a:ea typeface="Times New Roman"/>
                <a:cs typeface="Times New Roman"/>
                <a:sym typeface="Times New Roman"/>
              </a:defRPr>
            </a:lvl1pPr>
          </a:lstStyle>
          <a:p>
            <a:pPr/>
            <a:r>
              <a:t>ACTIVE AND REACTIVE POWER AT 180° CONDUCTION ANGLE (FULL -CONDUCTION)</a:t>
            </a:r>
          </a:p>
        </p:txBody>
      </p:sp>
      <p:pic>
        <p:nvPicPr>
          <p:cNvPr id="397" name="Picture 2" descr="Picture 2"/>
          <p:cNvPicPr>
            <a:picLocks noChangeAspect="1"/>
          </p:cNvPicPr>
          <p:nvPr/>
        </p:nvPicPr>
        <p:blipFill>
          <a:blip r:embed="rId2">
            <a:extLst/>
          </a:blip>
          <a:stretch>
            <a:fillRect/>
          </a:stretch>
        </p:blipFill>
        <p:spPr>
          <a:xfrm>
            <a:off x="0" y="1143000"/>
            <a:ext cx="9144000" cy="5714999"/>
          </a:xfrm>
          <a:prstGeom prst="rect">
            <a:avLst/>
          </a:prstGeom>
          <a:ln w="12700">
            <a:miter lim="400000"/>
          </a:ln>
        </p:spPr>
      </p:pic>
      <p:sp>
        <p:nvSpPr>
          <p:cNvPr id="398" name="Slide Number Placeholder 2"/>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0" name="Title 1"/>
          <p:cNvSpPr txBox="1"/>
          <p:nvPr>
            <p:ph type="title"/>
          </p:nvPr>
        </p:nvSpPr>
        <p:spPr>
          <a:xfrm>
            <a:off x="0" y="-7884"/>
            <a:ext cx="9144000" cy="998485"/>
          </a:xfrm>
          <a:prstGeom prst="rect">
            <a:avLst/>
          </a:prstGeom>
        </p:spPr>
        <p:txBody>
          <a:bodyPr/>
          <a:lstStyle>
            <a:lvl1pPr>
              <a:defRPr b="1" sz="2700">
                <a:solidFill>
                  <a:srgbClr val="FF0000"/>
                </a:solidFill>
                <a:latin typeface="Times New Roman"/>
                <a:ea typeface="Times New Roman"/>
                <a:cs typeface="Times New Roman"/>
                <a:sym typeface="Times New Roman"/>
              </a:defRPr>
            </a:lvl1pPr>
          </a:lstStyle>
          <a:p>
            <a:pPr/>
            <a:r>
              <a:t>CHANGE IN IMPEDANCE, LINE CURRENT, ACTIVE AND REACTIVE POWER WITH CONDUCTION ANGLE</a:t>
            </a:r>
          </a:p>
        </p:txBody>
      </p:sp>
      <p:graphicFrame>
        <p:nvGraphicFramePr>
          <p:cNvPr id="401" name="Table 3"/>
          <p:cNvGraphicFramePr/>
          <p:nvPr/>
        </p:nvGraphicFramePr>
        <p:xfrm>
          <a:off x="0" y="1219199"/>
          <a:ext cx="9144000" cy="56388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829833"/>
                <a:gridCol w="1743312"/>
                <a:gridCol w="1368824"/>
                <a:gridCol w="2188827"/>
                <a:gridCol w="2013204"/>
              </a:tblGrid>
              <a:tr h="1076826">
                <a:tc>
                  <a:txBody>
                    <a:bodyPr/>
                    <a:lstStyle/>
                    <a:p>
                      <a:pPr algn="ctr">
                        <a:lnSpc>
                          <a:spcPct val="115000"/>
                        </a:lnSpc>
                        <a:defRPr sz="1800"/>
                      </a:pPr>
                      <a:r>
                        <a:rPr b="1">
                          <a:solidFill>
                            <a:srgbClr val="215968"/>
                          </a:solidFill>
                          <a:latin typeface="Times New Roman"/>
                          <a:ea typeface="Times New Roman"/>
                          <a:cs typeface="Times New Roman"/>
                          <a:sym typeface="Times New Roman"/>
                        </a:rPr>
                        <a:t>Conduction angle (Degree)</a:t>
                      </a:r>
                    </a:p>
                  </a:txBody>
                  <a:tcPr marL="0" marR="0" marT="0" marB="0" anchor="ctr" anchorCtr="0" horzOverflow="overflow"/>
                </a:tc>
                <a:tc>
                  <a:txBody>
                    <a:bodyPr/>
                    <a:lstStyle/>
                    <a:p>
                      <a:pPr algn="ctr">
                        <a:lnSpc>
                          <a:spcPct val="115000"/>
                        </a:lnSpc>
                        <a:defRPr sz="1800"/>
                      </a:pPr>
                      <a:r>
                        <a:rPr b="1">
                          <a:solidFill>
                            <a:srgbClr val="215968"/>
                          </a:solidFill>
                          <a:latin typeface="Times New Roman"/>
                          <a:ea typeface="Times New Roman"/>
                          <a:cs typeface="Times New Roman"/>
                          <a:sym typeface="Times New Roman"/>
                        </a:rPr>
                        <a:t>Impedance (Ohm)</a:t>
                      </a:r>
                    </a:p>
                  </a:txBody>
                  <a:tcPr marL="0" marR="0" marT="0" marB="0" anchor="ctr" anchorCtr="0" horzOverflow="overflow"/>
                </a:tc>
                <a:tc>
                  <a:txBody>
                    <a:bodyPr/>
                    <a:lstStyle/>
                    <a:p>
                      <a:pPr algn="ctr">
                        <a:lnSpc>
                          <a:spcPct val="115000"/>
                        </a:lnSpc>
                        <a:defRPr sz="1800"/>
                      </a:pPr>
                      <a:r>
                        <a:rPr b="1">
                          <a:solidFill>
                            <a:srgbClr val="215968"/>
                          </a:solidFill>
                          <a:latin typeface="Times New Roman"/>
                          <a:ea typeface="Times New Roman"/>
                          <a:cs typeface="Times New Roman"/>
                          <a:sym typeface="Times New Roman"/>
                        </a:rPr>
                        <a:t>Current (Amp.)</a:t>
                      </a:r>
                    </a:p>
                  </a:txBody>
                  <a:tcPr marL="0" marR="0" marT="0" marB="0" anchor="ctr" anchorCtr="0" horzOverflow="overflow"/>
                </a:tc>
                <a:tc>
                  <a:txBody>
                    <a:bodyPr/>
                    <a:lstStyle/>
                    <a:p>
                      <a:pPr algn="ctr">
                        <a:lnSpc>
                          <a:spcPct val="115000"/>
                        </a:lnSpc>
                        <a:defRPr sz="1800"/>
                      </a:pPr>
                      <a:r>
                        <a:rPr b="1">
                          <a:solidFill>
                            <a:srgbClr val="215968"/>
                          </a:solidFill>
                          <a:latin typeface="Times New Roman"/>
                          <a:ea typeface="Times New Roman"/>
                          <a:cs typeface="Times New Roman"/>
                          <a:sym typeface="Times New Roman"/>
                        </a:rPr>
                        <a:t>3-phase Active Power (Watts)</a:t>
                      </a:r>
                    </a:p>
                  </a:txBody>
                  <a:tcPr marL="0" marR="0" marT="0" marB="0" anchor="ctr" anchorCtr="0" horzOverflow="overflow"/>
                </a:tc>
                <a:tc>
                  <a:txBody>
                    <a:bodyPr/>
                    <a:lstStyle/>
                    <a:p>
                      <a:pPr algn="ctr">
                        <a:lnSpc>
                          <a:spcPct val="115000"/>
                        </a:lnSpc>
                        <a:defRPr sz="1800"/>
                      </a:pPr>
                      <a:r>
                        <a:rPr b="1">
                          <a:solidFill>
                            <a:srgbClr val="215968"/>
                          </a:solidFill>
                          <a:latin typeface="Times New Roman"/>
                          <a:ea typeface="Times New Roman"/>
                          <a:cs typeface="Times New Roman"/>
                          <a:sym typeface="Times New Roman"/>
                        </a:rPr>
                        <a:t>3-phase Reactive Power (Var)</a:t>
                      </a:r>
                    </a:p>
                  </a:txBody>
                  <a:tcPr marL="0" marR="0" marT="0" marB="0" anchor="ctr" anchorCtr="0" horzOverflow="overflow"/>
                </a:tc>
              </a:tr>
              <a:tr h="506886">
                <a:tc>
                  <a:txBody>
                    <a:bodyPr/>
                    <a:lstStyle/>
                    <a:p>
                      <a:pPr algn="ctr">
                        <a:lnSpc>
                          <a:spcPct val="115000"/>
                        </a:lnSpc>
                        <a:defRPr sz="1800"/>
                      </a:pPr>
                      <a:r>
                        <a:rPr>
                          <a:latin typeface="Times New Roman"/>
                          <a:ea typeface="Times New Roman"/>
                          <a:cs typeface="Times New Roman"/>
                          <a:sym typeface="Times New Roman"/>
                        </a:rPr>
                        <a:t>180</a:t>
                      </a:r>
                    </a:p>
                  </a:txBody>
                  <a:tcPr marL="0" marR="0" marT="0" marB="0" anchor="b" anchorCtr="0" horzOverflow="overflow"/>
                </a:tc>
                <a:tc>
                  <a:txBody>
                    <a:bodyPr/>
                    <a:lstStyle/>
                    <a:p>
                      <a:pPr algn="ctr">
                        <a:lnSpc>
                          <a:spcPct val="115000"/>
                        </a:lnSpc>
                        <a:defRPr sz="1800"/>
                      </a:pPr>
                      <a:r>
                        <a:rPr>
                          <a:latin typeface="Times New Roman"/>
                          <a:ea typeface="Times New Roman"/>
                          <a:cs typeface="Times New Roman"/>
                          <a:sym typeface="Times New Roman"/>
                        </a:rPr>
                        <a:t>56.03</a:t>
                      </a:r>
                    </a:p>
                  </a:txBody>
                  <a:tcPr marL="0" marR="0" marT="0" marB="0" anchor="b" anchorCtr="0" horzOverflow="overflow"/>
                </a:tc>
                <a:tc>
                  <a:txBody>
                    <a:bodyPr/>
                    <a:lstStyle/>
                    <a:p>
                      <a:pPr algn="ctr">
                        <a:lnSpc>
                          <a:spcPct val="115000"/>
                        </a:lnSpc>
                        <a:defRPr sz="1800"/>
                      </a:pPr>
                      <a:r>
                        <a:rPr>
                          <a:latin typeface="Times New Roman"/>
                          <a:ea typeface="Times New Roman"/>
                          <a:cs typeface="Times New Roman"/>
                          <a:sym typeface="Times New Roman"/>
                        </a:rPr>
                        <a:t>49.57</a:t>
                      </a:r>
                    </a:p>
                  </a:txBody>
                  <a:tcPr marL="0" marR="0" marT="0" marB="0" anchor="b" anchorCtr="0" horzOverflow="overflow"/>
                </a:tc>
                <a:tc>
                  <a:txBody>
                    <a:bodyPr/>
                    <a:lstStyle/>
                    <a:p>
                      <a:pPr algn="ctr">
                        <a:lnSpc>
                          <a:spcPct val="115000"/>
                        </a:lnSpc>
                        <a:defRPr sz="1800"/>
                      </a:pPr>
                      <a:r>
                        <a:rPr>
                          <a:latin typeface="Times New Roman"/>
                          <a:ea typeface="Times New Roman"/>
                          <a:cs typeface="Times New Roman"/>
                          <a:sym typeface="Times New Roman"/>
                        </a:rPr>
                        <a:t>2.89E+06</a:t>
                      </a:r>
                    </a:p>
                  </a:txBody>
                  <a:tcPr marL="0" marR="0" marT="0" marB="0" anchor="b" anchorCtr="0" horzOverflow="overflow"/>
                </a:tc>
                <a:tc>
                  <a:txBody>
                    <a:bodyPr/>
                    <a:lstStyle/>
                    <a:p>
                      <a:pPr algn="ctr">
                        <a:lnSpc>
                          <a:spcPct val="115000"/>
                        </a:lnSpc>
                        <a:defRPr sz="1800"/>
                      </a:pPr>
                      <a:r>
                        <a:rPr>
                          <a:latin typeface="Times New Roman"/>
                          <a:ea typeface="Times New Roman"/>
                          <a:cs typeface="Times New Roman"/>
                          <a:sym typeface="Times New Roman"/>
                        </a:rPr>
                        <a:t>6.02E+07</a:t>
                      </a:r>
                    </a:p>
                  </a:txBody>
                  <a:tcPr marL="0" marR="0" marT="0" marB="0" anchor="b" anchorCtr="0" horzOverflow="overflow"/>
                </a:tc>
              </a:tr>
              <a:tr h="506886">
                <a:tc>
                  <a:txBody>
                    <a:bodyPr/>
                    <a:lstStyle/>
                    <a:p>
                      <a:pPr algn="ctr">
                        <a:lnSpc>
                          <a:spcPct val="115000"/>
                        </a:lnSpc>
                        <a:defRPr sz="1800"/>
                      </a:pPr>
                      <a:r>
                        <a:rPr>
                          <a:latin typeface="Times New Roman"/>
                          <a:ea typeface="Times New Roman"/>
                          <a:cs typeface="Times New Roman"/>
                          <a:sym typeface="Times New Roman"/>
                        </a:rPr>
                        <a:t>170</a:t>
                      </a:r>
                    </a:p>
                  </a:txBody>
                  <a:tcPr marL="0" marR="0" marT="0" marB="0" anchor="b" anchorCtr="0" horzOverflow="overflow"/>
                </a:tc>
                <a:tc>
                  <a:txBody>
                    <a:bodyPr/>
                    <a:lstStyle/>
                    <a:p>
                      <a:pPr algn="ctr">
                        <a:lnSpc>
                          <a:spcPct val="115000"/>
                        </a:lnSpc>
                        <a:defRPr sz="1800"/>
                      </a:pPr>
                      <a:r>
                        <a:rPr>
                          <a:latin typeface="Times New Roman"/>
                          <a:ea typeface="Times New Roman"/>
                          <a:cs typeface="Times New Roman"/>
                          <a:sym typeface="Times New Roman"/>
                        </a:rPr>
                        <a:t>58.09</a:t>
                      </a:r>
                    </a:p>
                  </a:txBody>
                  <a:tcPr marL="0" marR="0" marT="0" marB="0" anchor="b" anchorCtr="0" horzOverflow="overflow"/>
                </a:tc>
                <a:tc>
                  <a:txBody>
                    <a:bodyPr/>
                    <a:lstStyle/>
                    <a:p>
                      <a:pPr algn="ctr">
                        <a:lnSpc>
                          <a:spcPct val="115000"/>
                        </a:lnSpc>
                        <a:defRPr sz="1800"/>
                      </a:pPr>
                      <a:r>
                        <a:rPr>
                          <a:latin typeface="Times New Roman"/>
                          <a:ea typeface="Times New Roman"/>
                          <a:cs typeface="Times New Roman"/>
                          <a:sym typeface="Times New Roman"/>
                        </a:rPr>
                        <a:t>48.09</a:t>
                      </a:r>
                    </a:p>
                  </a:txBody>
                  <a:tcPr marL="0" marR="0" marT="0" marB="0" anchor="b" anchorCtr="0" horzOverflow="overflow"/>
                </a:tc>
                <a:tc>
                  <a:txBody>
                    <a:bodyPr/>
                    <a:lstStyle/>
                    <a:p>
                      <a:pPr algn="ctr">
                        <a:lnSpc>
                          <a:spcPct val="115000"/>
                        </a:lnSpc>
                        <a:defRPr sz="1800"/>
                      </a:pPr>
                      <a:r>
                        <a:rPr>
                          <a:latin typeface="Times New Roman"/>
                          <a:ea typeface="Times New Roman"/>
                          <a:cs typeface="Times New Roman"/>
                          <a:sym typeface="Times New Roman"/>
                        </a:rPr>
                        <a:t>2.61E+06</a:t>
                      </a:r>
                    </a:p>
                  </a:txBody>
                  <a:tcPr marL="0" marR="0" marT="0" marB="0" anchor="b" anchorCtr="0" horzOverflow="overflow"/>
                </a:tc>
                <a:tc>
                  <a:txBody>
                    <a:bodyPr/>
                    <a:lstStyle/>
                    <a:p>
                      <a:pPr algn="ctr">
                        <a:lnSpc>
                          <a:spcPct val="115000"/>
                        </a:lnSpc>
                        <a:defRPr sz="1800"/>
                      </a:pPr>
                      <a:r>
                        <a:rPr>
                          <a:latin typeface="Times New Roman"/>
                          <a:ea typeface="Times New Roman"/>
                          <a:cs typeface="Times New Roman"/>
                          <a:sym typeface="Times New Roman"/>
                        </a:rPr>
                        <a:t>5.47E+07</a:t>
                      </a:r>
                    </a:p>
                  </a:txBody>
                  <a:tcPr marL="0" marR="0" marT="0" marB="0" anchor="b" anchorCtr="0" horzOverflow="overflow"/>
                </a:tc>
              </a:tr>
              <a:tr h="506886">
                <a:tc>
                  <a:txBody>
                    <a:bodyPr/>
                    <a:lstStyle/>
                    <a:p>
                      <a:pPr algn="ctr">
                        <a:lnSpc>
                          <a:spcPct val="115000"/>
                        </a:lnSpc>
                        <a:defRPr sz="1800"/>
                      </a:pPr>
                      <a:r>
                        <a:rPr>
                          <a:latin typeface="Times New Roman"/>
                          <a:ea typeface="Times New Roman"/>
                          <a:cs typeface="Times New Roman"/>
                          <a:sym typeface="Times New Roman"/>
                        </a:rPr>
                        <a:t>150</a:t>
                      </a:r>
                    </a:p>
                  </a:txBody>
                  <a:tcPr marL="0" marR="0" marT="0" marB="0" anchor="b" anchorCtr="0" horzOverflow="overflow"/>
                </a:tc>
                <a:tc>
                  <a:txBody>
                    <a:bodyPr/>
                    <a:lstStyle/>
                    <a:p>
                      <a:pPr algn="ctr">
                        <a:lnSpc>
                          <a:spcPct val="115000"/>
                        </a:lnSpc>
                        <a:defRPr sz="1800"/>
                      </a:pPr>
                      <a:r>
                        <a:rPr>
                          <a:latin typeface="Times New Roman"/>
                          <a:ea typeface="Times New Roman"/>
                          <a:cs typeface="Times New Roman"/>
                          <a:sym typeface="Times New Roman"/>
                        </a:rPr>
                        <a:t>66.78</a:t>
                      </a:r>
                    </a:p>
                  </a:txBody>
                  <a:tcPr marL="0" marR="0" marT="0" marB="0" anchor="b" anchorCtr="0" horzOverflow="overflow"/>
                </a:tc>
                <a:tc>
                  <a:txBody>
                    <a:bodyPr/>
                    <a:lstStyle/>
                    <a:p>
                      <a:pPr algn="ctr">
                        <a:lnSpc>
                          <a:spcPct val="115000"/>
                        </a:lnSpc>
                        <a:defRPr sz="1800"/>
                      </a:pPr>
                      <a:r>
                        <a:rPr>
                          <a:latin typeface="Times New Roman"/>
                          <a:ea typeface="Times New Roman"/>
                          <a:cs typeface="Times New Roman"/>
                          <a:sym typeface="Times New Roman"/>
                        </a:rPr>
                        <a:t>44.12</a:t>
                      </a:r>
                    </a:p>
                  </a:txBody>
                  <a:tcPr marL="0" marR="0" marT="0" marB="0" anchor="b" anchorCtr="0" horzOverflow="overflow"/>
                </a:tc>
                <a:tc>
                  <a:txBody>
                    <a:bodyPr/>
                    <a:lstStyle/>
                    <a:p>
                      <a:pPr algn="ctr">
                        <a:lnSpc>
                          <a:spcPct val="115000"/>
                        </a:lnSpc>
                        <a:defRPr sz="1800"/>
                      </a:pPr>
                      <a:r>
                        <a:rPr>
                          <a:latin typeface="Times New Roman"/>
                          <a:ea typeface="Times New Roman"/>
                          <a:cs typeface="Times New Roman"/>
                          <a:sym typeface="Times New Roman"/>
                        </a:rPr>
                        <a:t>2.29E+06</a:t>
                      </a:r>
                    </a:p>
                  </a:txBody>
                  <a:tcPr marL="0" marR="0" marT="0" marB="0" anchor="b" anchorCtr="0" horzOverflow="overflow"/>
                </a:tc>
                <a:tc>
                  <a:txBody>
                    <a:bodyPr/>
                    <a:lstStyle/>
                    <a:p>
                      <a:pPr algn="ctr">
                        <a:lnSpc>
                          <a:spcPct val="115000"/>
                        </a:lnSpc>
                        <a:defRPr sz="1800"/>
                      </a:pPr>
                      <a:r>
                        <a:rPr>
                          <a:latin typeface="Times New Roman"/>
                          <a:ea typeface="Times New Roman"/>
                          <a:cs typeface="Times New Roman"/>
                          <a:sym typeface="Times New Roman"/>
                        </a:rPr>
                        <a:t>4.77E+07</a:t>
                      </a:r>
                    </a:p>
                  </a:txBody>
                  <a:tcPr marL="0" marR="0" marT="0" marB="0" anchor="b" anchorCtr="0" horzOverflow="overflow"/>
                </a:tc>
              </a:tr>
              <a:tr h="506886">
                <a:tc>
                  <a:txBody>
                    <a:bodyPr/>
                    <a:lstStyle/>
                    <a:p>
                      <a:pPr algn="ctr">
                        <a:lnSpc>
                          <a:spcPct val="115000"/>
                        </a:lnSpc>
                        <a:defRPr sz="1800"/>
                      </a:pPr>
                      <a:r>
                        <a:rPr>
                          <a:latin typeface="Times New Roman"/>
                          <a:ea typeface="Times New Roman"/>
                          <a:cs typeface="Times New Roman"/>
                          <a:sym typeface="Times New Roman"/>
                        </a:rPr>
                        <a:t>100</a:t>
                      </a:r>
                    </a:p>
                  </a:txBody>
                  <a:tcPr marL="0" marR="0" marT="0" marB="0" anchor="b" anchorCtr="0" horzOverflow="overflow"/>
                </a:tc>
                <a:tc>
                  <a:txBody>
                    <a:bodyPr/>
                    <a:lstStyle/>
                    <a:p>
                      <a:pPr algn="ctr">
                        <a:lnSpc>
                          <a:spcPct val="115000"/>
                        </a:lnSpc>
                        <a:defRPr sz="1800"/>
                      </a:pPr>
                      <a:r>
                        <a:rPr>
                          <a:latin typeface="Times New Roman"/>
                          <a:ea typeface="Times New Roman"/>
                          <a:cs typeface="Times New Roman"/>
                          <a:sym typeface="Times New Roman"/>
                        </a:rPr>
                        <a:t>61.95</a:t>
                      </a:r>
                    </a:p>
                  </a:txBody>
                  <a:tcPr marL="0" marR="0" marT="0" marB="0" anchor="b" anchorCtr="0" horzOverflow="overflow"/>
                </a:tc>
                <a:tc>
                  <a:txBody>
                    <a:bodyPr/>
                    <a:lstStyle/>
                    <a:p>
                      <a:pPr algn="ctr">
                        <a:lnSpc>
                          <a:spcPct val="115000"/>
                        </a:lnSpc>
                        <a:defRPr sz="1800"/>
                      </a:pPr>
                      <a:r>
                        <a:rPr>
                          <a:latin typeface="Times New Roman"/>
                          <a:ea typeface="Times New Roman"/>
                          <a:cs typeface="Times New Roman"/>
                          <a:sym typeface="Times New Roman"/>
                        </a:rPr>
                        <a:t>41.09</a:t>
                      </a:r>
                    </a:p>
                  </a:txBody>
                  <a:tcPr marL="0" marR="0" marT="0" marB="0" anchor="b" anchorCtr="0" horzOverflow="overflow"/>
                </a:tc>
                <a:tc>
                  <a:txBody>
                    <a:bodyPr/>
                    <a:lstStyle/>
                    <a:p>
                      <a:pPr algn="ctr">
                        <a:lnSpc>
                          <a:spcPct val="115000"/>
                        </a:lnSpc>
                        <a:defRPr sz="1800"/>
                      </a:pPr>
                      <a:r>
                        <a:rPr>
                          <a:latin typeface="Times New Roman"/>
                          <a:ea typeface="Times New Roman"/>
                          <a:cs typeface="Times New Roman"/>
                          <a:sym typeface="Times New Roman"/>
                        </a:rPr>
                        <a:t>1.95E+06</a:t>
                      </a:r>
                    </a:p>
                  </a:txBody>
                  <a:tcPr marL="0" marR="0" marT="0" marB="0" anchor="b" anchorCtr="0" horzOverflow="overflow"/>
                </a:tc>
                <a:tc>
                  <a:txBody>
                    <a:bodyPr/>
                    <a:lstStyle/>
                    <a:p>
                      <a:pPr algn="ctr">
                        <a:lnSpc>
                          <a:spcPct val="115000"/>
                        </a:lnSpc>
                        <a:defRPr sz="1800"/>
                      </a:pPr>
                      <a:r>
                        <a:rPr>
                          <a:latin typeface="Times New Roman"/>
                          <a:ea typeface="Times New Roman"/>
                          <a:cs typeface="Times New Roman"/>
                          <a:sym typeface="Times New Roman"/>
                        </a:rPr>
                        <a:t>4.08E+07</a:t>
                      </a:r>
                    </a:p>
                  </a:txBody>
                  <a:tcPr marL="0" marR="0" marT="0" marB="0" anchor="b" anchorCtr="0" horzOverflow="overflow"/>
                </a:tc>
              </a:tr>
              <a:tr h="506886">
                <a:tc>
                  <a:txBody>
                    <a:bodyPr/>
                    <a:lstStyle/>
                    <a:p>
                      <a:pPr algn="ctr">
                        <a:lnSpc>
                          <a:spcPct val="115000"/>
                        </a:lnSpc>
                        <a:defRPr sz="1800"/>
                      </a:pPr>
                      <a:r>
                        <a:rPr>
                          <a:latin typeface="Times New Roman"/>
                          <a:ea typeface="Times New Roman"/>
                          <a:cs typeface="Times New Roman"/>
                          <a:sym typeface="Times New Roman"/>
                        </a:rPr>
                        <a:t>80</a:t>
                      </a:r>
                    </a:p>
                  </a:txBody>
                  <a:tcPr marL="0" marR="0" marT="0" marB="0" anchor="b" anchorCtr="0" horzOverflow="overflow"/>
                </a:tc>
                <a:tc>
                  <a:txBody>
                    <a:bodyPr/>
                    <a:lstStyle/>
                    <a:p>
                      <a:pPr algn="ctr">
                        <a:lnSpc>
                          <a:spcPct val="115000"/>
                        </a:lnSpc>
                        <a:defRPr sz="1800"/>
                      </a:pPr>
                      <a:r>
                        <a:rPr>
                          <a:latin typeface="Times New Roman"/>
                          <a:ea typeface="Times New Roman"/>
                          <a:cs typeface="Times New Roman"/>
                          <a:sym typeface="Times New Roman"/>
                        </a:rPr>
                        <a:t>40.5</a:t>
                      </a:r>
                    </a:p>
                  </a:txBody>
                  <a:tcPr marL="0" marR="0" marT="0" marB="0" anchor="b" anchorCtr="0" horzOverflow="overflow"/>
                </a:tc>
                <a:tc>
                  <a:txBody>
                    <a:bodyPr/>
                    <a:lstStyle/>
                    <a:p>
                      <a:pPr algn="ctr">
                        <a:lnSpc>
                          <a:spcPct val="115000"/>
                        </a:lnSpc>
                        <a:defRPr sz="1800"/>
                      </a:pPr>
                      <a:r>
                        <a:rPr>
                          <a:latin typeface="Times New Roman"/>
                          <a:ea typeface="Times New Roman"/>
                          <a:cs typeface="Times New Roman"/>
                          <a:sym typeface="Times New Roman"/>
                        </a:rPr>
                        <a:t>49.48</a:t>
                      </a:r>
                    </a:p>
                  </a:txBody>
                  <a:tcPr marL="0" marR="0" marT="0" marB="0" anchor="b" anchorCtr="0" horzOverflow="overflow"/>
                </a:tc>
                <a:tc>
                  <a:txBody>
                    <a:bodyPr/>
                    <a:lstStyle/>
                    <a:p>
                      <a:pPr algn="ctr">
                        <a:lnSpc>
                          <a:spcPct val="115000"/>
                        </a:lnSpc>
                        <a:defRPr sz="1800"/>
                      </a:pPr>
                      <a:r>
                        <a:rPr>
                          <a:latin typeface="Times New Roman"/>
                          <a:ea typeface="Times New Roman"/>
                          <a:cs typeface="Times New Roman"/>
                          <a:sym typeface="Times New Roman"/>
                        </a:rPr>
                        <a:t>2.88E+06</a:t>
                      </a:r>
                    </a:p>
                  </a:txBody>
                  <a:tcPr marL="0" marR="0" marT="0" marB="0" anchor="b" anchorCtr="0" horzOverflow="overflow"/>
                </a:tc>
                <a:tc>
                  <a:txBody>
                    <a:bodyPr/>
                    <a:lstStyle/>
                    <a:p>
                      <a:pPr algn="ctr">
                        <a:lnSpc>
                          <a:spcPct val="115000"/>
                        </a:lnSpc>
                        <a:defRPr sz="1800"/>
                      </a:pPr>
                      <a:r>
                        <a:rPr>
                          <a:latin typeface="Times New Roman"/>
                          <a:ea typeface="Times New Roman"/>
                          <a:cs typeface="Times New Roman"/>
                          <a:sym typeface="Times New Roman"/>
                        </a:rPr>
                        <a:t>6.00E+07</a:t>
                      </a:r>
                    </a:p>
                  </a:txBody>
                  <a:tcPr marL="0" marR="0" marT="0" marB="0" anchor="b" anchorCtr="0" horzOverflow="overflow"/>
                </a:tc>
              </a:tr>
              <a:tr h="506886">
                <a:tc>
                  <a:txBody>
                    <a:bodyPr/>
                    <a:lstStyle/>
                    <a:p>
                      <a:pPr algn="ctr">
                        <a:lnSpc>
                          <a:spcPct val="115000"/>
                        </a:lnSpc>
                        <a:defRPr sz="1800"/>
                      </a:pPr>
                      <a:r>
                        <a:rPr>
                          <a:latin typeface="Times New Roman"/>
                          <a:ea typeface="Times New Roman"/>
                          <a:cs typeface="Times New Roman"/>
                          <a:sym typeface="Times New Roman"/>
                        </a:rPr>
                        <a:t>60</a:t>
                      </a:r>
                    </a:p>
                  </a:txBody>
                  <a:tcPr marL="0" marR="0" marT="0" marB="0" anchor="b" anchorCtr="0" horzOverflow="overflow"/>
                </a:tc>
                <a:tc>
                  <a:txBody>
                    <a:bodyPr/>
                    <a:lstStyle/>
                    <a:p>
                      <a:pPr algn="ctr">
                        <a:lnSpc>
                          <a:spcPct val="115000"/>
                        </a:lnSpc>
                        <a:defRPr sz="1800"/>
                      </a:pPr>
                      <a:r>
                        <a:rPr>
                          <a:latin typeface="Times New Roman"/>
                          <a:ea typeface="Times New Roman"/>
                          <a:cs typeface="Times New Roman"/>
                          <a:sym typeface="Times New Roman"/>
                        </a:rPr>
                        <a:t>24.78</a:t>
                      </a:r>
                    </a:p>
                  </a:txBody>
                  <a:tcPr marL="0" marR="0" marT="0" marB="0" anchor="b" anchorCtr="0" horzOverflow="overflow"/>
                </a:tc>
                <a:tc>
                  <a:txBody>
                    <a:bodyPr/>
                    <a:lstStyle/>
                    <a:p>
                      <a:pPr algn="ctr">
                        <a:lnSpc>
                          <a:spcPct val="115000"/>
                        </a:lnSpc>
                        <a:defRPr sz="1800"/>
                      </a:pPr>
                      <a:r>
                        <a:rPr>
                          <a:latin typeface="Times New Roman"/>
                          <a:ea typeface="Times New Roman"/>
                          <a:cs typeface="Times New Roman"/>
                          <a:sym typeface="Times New Roman"/>
                        </a:rPr>
                        <a:t>51.03</a:t>
                      </a:r>
                    </a:p>
                  </a:txBody>
                  <a:tcPr marL="0" marR="0" marT="0" marB="0" anchor="b" anchorCtr="0" horzOverflow="overflow"/>
                </a:tc>
                <a:tc>
                  <a:txBody>
                    <a:bodyPr/>
                    <a:lstStyle/>
                    <a:p>
                      <a:pPr algn="ctr">
                        <a:lnSpc>
                          <a:spcPct val="115000"/>
                        </a:lnSpc>
                        <a:defRPr sz="1800"/>
                      </a:pPr>
                      <a:r>
                        <a:rPr>
                          <a:latin typeface="Times New Roman"/>
                          <a:ea typeface="Times New Roman"/>
                          <a:cs typeface="Times New Roman"/>
                          <a:sym typeface="Times New Roman"/>
                        </a:rPr>
                        <a:t>3.05E+06</a:t>
                      </a:r>
                    </a:p>
                  </a:txBody>
                  <a:tcPr marL="0" marR="0" marT="0" marB="0" anchor="b" anchorCtr="0" horzOverflow="overflow"/>
                </a:tc>
                <a:tc>
                  <a:txBody>
                    <a:bodyPr/>
                    <a:lstStyle/>
                    <a:p>
                      <a:pPr algn="ctr">
                        <a:lnSpc>
                          <a:spcPct val="115000"/>
                        </a:lnSpc>
                        <a:defRPr sz="1800"/>
                      </a:pPr>
                      <a:r>
                        <a:rPr>
                          <a:latin typeface="Times New Roman"/>
                          <a:ea typeface="Times New Roman"/>
                          <a:cs typeface="Times New Roman"/>
                          <a:sym typeface="Times New Roman"/>
                        </a:rPr>
                        <a:t>6.38E+07</a:t>
                      </a:r>
                    </a:p>
                  </a:txBody>
                  <a:tcPr marL="0" marR="0" marT="0" marB="0" anchor="b" anchorCtr="0" horzOverflow="overflow"/>
                </a:tc>
              </a:tr>
              <a:tr h="506886">
                <a:tc>
                  <a:txBody>
                    <a:bodyPr/>
                    <a:lstStyle/>
                    <a:p>
                      <a:pPr algn="ctr">
                        <a:lnSpc>
                          <a:spcPct val="115000"/>
                        </a:lnSpc>
                        <a:defRPr sz="1800"/>
                      </a:pPr>
                      <a:r>
                        <a:rPr>
                          <a:latin typeface="Times New Roman"/>
                          <a:ea typeface="Times New Roman"/>
                          <a:cs typeface="Times New Roman"/>
                          <a:sym typeface="Times New Roman"/>
                        </a:rPr>
                        <a:t>40</a:t>
                      </a:r>
                    </a:p>
                  </a:txBody>
                  <a:tcPr marL="0" marR="0" marT="0" marB="0" anchor="b" anchorCtr="0" horzOverflow="overflow"/>
                </a:tc>
                <a:tc>
                  <a:txBody>
                    <a:bodyPr/>
                    <a:lstStyle/>
                    <a:p>
                      <a:pPr algn="ctr">
                        <a:lnSpc>
                          <a:spcPct val="115000"/>
                        </a:lnSpc>
                        <a:defRPr sz="1800"/>
                      </a:pPr>
                      <a:r>
                        <a:rPr>
                          <a:latin typeface="Times New Roman"/>
                          <a:ea typeface="Times New Roman"/>
                          <a:cs typeface="Times New Roman"/>
                          <a:sym typeface="Times New Roman"/>
                        </a:rPr>
                        <a:t>18.44</a:t>
                      </a:r>
                    </a:p>
                  </a:txBody>
                  <a:tcPr marL="0" marR="0" marT="0" marB="0" anchor="b" anchorCtr="0" horzOverflow="overflow"/>
                </a:tc>
                <a:tc>
                  <a:txBody>
                    <a:bodyPr/>
                    <a:lstStyle/>
                    <a:p>
                      <a:pPr algn="ctr">
                        <a:lnSpc>
                          <a:spcPct val="115000"/>
                        </a:lnSpc>
                        <a:defRPr sz="1800"/>
                      </a:pPr>
                      <a:r>
                        <a:rPr>
                          <a:latin typeface="Times New Roman"/>
                          <a:ea typeface="Times New Roman"/>
                          <a:cs typeface="Times New Roman"/>
                          <a:sym typeface="Times New Roman"/>
                        </a:rPr>
                        <a:t>51.12</a:t>
                      </a:r>
                    </a:p>
                  </a:txBody>
                  <a:tcPr marL="0" marR="0" marT="0" marB="0" anchor="b" anchorCtr="0" horzOverflow="overflow"/>
                </a:tc>
                <a:tc>
                  <a:txBody>
                    <a:bodyPr/>
                    <a:lstStyle/>
                    <a:p>
                      <a:pPr algn="ctr">
                        <a:lnSpc>
                          <a:spcPct val="115000"/>
                        </a:lnSpc>
                        <a:defRPr sz="1800"/>
                      </a:pPr>
                      <a:r>
                        <a:rPr>
                          <a:latin typeface="Times New Roman"/>
                          <a:ea typeface="Times New Roman"/>
                          <a:cs typeface="Times New Roman"/>
                          <a:sym typeface="Times New Roman"/>
                        </a:rPr>
                        <a:t>3.07E+06</a:t>
                      </a:r>
                    </a:p>
                  </a:txBody>
                  <a:tcPr marL="0" marR="0" marT="0" marB="0" anchor="b" anchorCtr="0" horzOverflow="overflow"/>
                </a:tc>
                <a:tc>
                  <a:txBody>
                    <a:bodyPr/>
                    <a:lstStyle/>
                    <a:p>
                      <a:pPr algn="ctr">
                        <a:lnSpc>
                          <a:spcPct val="115000"/>
                        </a:lnSpc>
                        <a:defRPr sz="1800"/>
                      </a:pPr>
                      <a:r>
                        <a:rPr>
                          <a:latin typeface="Times New Roman"/>
                          <a:ea typeface="Times New Roman"/>
                          <a:cs typeface="Times New Roman"/>
                          <a:sym typeface="Times New Roman"/>
                        </a:rPr>
                        <a:t>6.41E+07</a:t>
                      </a:r>
                    </a:p>
                  </a:txBody>
                  <a:tcPr marL="0" marR="0" marT="0" marB="0" anchor="b" anchorCtr="0" horzOverflow="overflow"/>
                </a:tc>
              </a:tr>
              <a:tr h="506886">
                <a:tc>
                  <a:txBody>
                    <a:bodyPr/>
                    <a:lstStyle/>
                    <a:p>
                      <a:pPr algn="ctr">
                        <a:lnSpc>
                          <a:spcPct val="115000"/>
                        </a:lnSpc>
                        <a:defRPr sz="1800"/>
                      </a:pPr>
                      <a:r>
                        <a:rPr>
                          <a:latin typeface="Times New Roman"/>
                          <a:ea typeface="Times New Roman"/>
                          <a:cs typeface="Times New Roman"/>
                          <a:sym typeface="Times New Roman"/>
                        </a:rPr>
                        <a:t>20</a:t>
                      </a:r>
                    </a:p>
                  </a:txBody>
                  <a:tcPr marL="0" marR="0" marT="0" marB="0" anchor="b" anchorCtr="0" horzOverflow="overflow"/>
                </a:tc>
                <a:tc>
                  <a:txBody>
                    <a:bodyPr/>
                    <a:lstStyle/>
                    <a:p>
                      <a:pPr algn="ctr">
                        <a:lnSpc>
                          <a:spcPct val="115000"/>
                        </a:lnSpc>
                        <a:defRPr sz="1800"/>
                      </a:pPr>
                      <a:r>
                        <a:rPr>
                          <a:latin typeface="Times New Roman"/>
                          <a:ea typeface="Times New Roman"/>
                          <a:cs typeface="Times New Roman"/>
                          <a:sym typeface="Times New Roman"/>
                        </a:rPr>
                        <a:t>14.66</a:t>
                      </a:r>
                    </a:p>
                  </a:txBody>
                  <a:tcPr marL="0" marR="0" marT="0" marB="0" anchor="b" anchorCtr="0" horzOverflow="overflow"/>
                </a:tc>
                <a:tc>
                  <a:txBody>
                    <a:bodyPr/>
                    <a:lstStyle/>
                    <a:p>
                      <a:pPr algn="ctr">
                        <a:lnSpc>
                          <a:spcPct val="115000"/>
                        </a:lnSpc>
                        <a:defRPr sz="1800"/>
                      </a:pPr>
                      <a:r>
                        <a:rPr>
                          <a:latin typeface="Times New Roman"/>
                          <a:ea typeface="Times New Roman"/>
                          <a:cs typeface="Times New Roman"/>
                          <a:sym typeface="Times New Roman"/>
                        </a:rPr>
                        <a:t>51.04</a:t>
                      </a:r>
                    </a:p>
                  </a:txBody>
                  <a:tcPr marL="0" marR="0" marT="0" marB="0" anchor="b" anchorCtr="0" horzOverflow="overflow"/>
                </a:tc>
                <a:tc>
                  <a:txBody>
                    <a:bodyPr/>
                    <a:lstStyle/>
                    <a:p>
                      <a:pPr algn="ctr">
                        <a:lnSpc>
                          <a:spcPct val="115000"/>
                        </a:lnSpc>
                        <a:defRPr sz="1800"/>
                      </a:pPr>
                      <a:r>
                        <a:rPr>
                          <a:latin typeface="Times New Roman"/>
                          <a:ea typeface="Times New Roman"/>
                          <a:cs typeface="Times New Roman"/>
                          <a:sym typeface="Times New Roman"/>
                        </a:rPr>
                        <a:t>3.06E+06</a:t>
                      </a:r>
                    </a:p>
                  </a:txBody>
                  <a:tcPr marL="0" marR="0" marT="0" marB="0" anchor="b" anchorCtr="0" horzOverflow="overflow"/>
                </a:tc>
                <a:tc>
                  <a:txBody>
                    <a:bodyPr/>
                    <a:lstStyle/>
                    <a:p>
                      <a:pPr algn="ctr">
                        <a:lnSpc>
                          <a:spcPct val="115000"/>
                        </a:lnSpc>
                        <a:defRPr sz="1800"/>
                      </a:pPr>
                      <a:r>
                        <a:rPr>
                          <a:latin typeface="Times New Roman"/>
                          <a:ea typeface="Times New Roman"/>
                          <a:cs typeface="Times New Roman"/>
                          <a:sym typeface="Times New Roman"/>
                        </a:rPr>
                        <a:t>6.39E+07</a:t>
                      </a:r>
                    </a:p>
                  </a:txBody>
                  <a:tcPr marL="0" marR="0" marT="0" marB="0" anchor="b" anchorCtr="0" horzOverflow="overflow"/>
                </a:tc>
              </a:tr>
              <a:tr h="506886">
                <a:tc>
                  <a:txBody>
                    <a:bodyPr/>
                    <a:lstStyle/>
                    <a:p>
                      <a:pPr algn="ctr">
                        <a:lnSpc>
                          <a:spcPct val="115000"/>
                        </a:lnSpc>
                        <a:defRPr sz="1800"/>
                      </a:pPr>
                      <a:r>
                        <a:rPr>
                          <a:latin typeface="Times New Roman"/>
                          <a:ea typeface="Times New Roman"/>
                          <a:cs typeface="Times New Roman"/>
                          <a:sym typeface="Times New Roman"/>
                        </a:rPr>
                        <a:t>0</a:t>
                      </a:r>
                    </a:p>
                  </a:txBody>
                  <a:tcPr marL="0" marR="0" marT="0" marB="0" anchor="b" anchorCtr="0" horzOverflow="overflow"/>
                </a:tc>
                <a:tc>
                  <a:txBody>
                    <a:bodyPr/>
                    <a:lstStyle/>
                    <a:p>
                      <a:pPr algn="ctr">
                        <a:lnSpc>
                          <a:spcPct val="115000"/>
                        </a:lnSpc>
                        <a:defRPr sz="1800"/>
                      </a:pPr>
                      <a:r>
                        <a:rPr>
                          <a:latin typeface="Times New Roman"/>
                          <a:ea typeface="Times New Roman"/>
                          <a:cs typeface="Times New Roman"/>
                          <a:sym typeface="Times New Roman"/>
                        </a:rPr>
                        <a:t>13.8</a:t>
                      </a:r>
                    </a:p>
                  </a:txBody>
                  <a:tcPr marL="0" marR="0" marT="0" marB="0" anchor="b" anchorCtr="0" horzOverflow="overflow"/>
                </a:tc>
                <a:tc>
                  <a:txBody>
                    <a:bodyPr/>
                    <a:lstStyle/>
                    <a:p>
                      <a:pPr algn="ctr">
                        <a:lnSpc>
                          <a:spcPct val="115000"/>
                        </a:lnSpc>
                        <a:defRPr sz="1800"/>
                      </a:pPr>
                      <a:r>
                        <a:rPr>
                          <a:latin typeface="Times New Roman"/>
                          <a:ea typeface="Times New Roman"/>
                          <a:cs typeface="Times New Roman"/>
                          <a:sym typeface="Times New Roman"/>
                        </a:rPr>
                        <a:t>51</a:t>
                      </a:r>
                    </a:p>
                  </a:txBody>
                  <a:tcPr marL="0" marR="0" marT="0" marB="0" anchor="b" anchorCtr="0" horzOverflow="overflow"/>
                </a:tc>
                <a:tc>
                  <a:txBody>
                    <a:bodyPr/>
                    <a:lstStyle/>
                    <a:p>
                      <a:pPr algn="ctr">
                        <a:lnSpc>
                          <a:spcPct val="115000"/>
                        </a:lnSpc>
                        <a:defRPr sz="1800"/>
                      </a:pPr>
                      <a:r>
                        <a:rPr>
                          <a:latin typeface="Times New Roman"/>
                          <a:ea typeface="Times New Roman"/>
                          <a:cs typeface="Times New Roman"/>
                          <a:sym typeface="Times New Roman"/>
                        </a:rPr>
                        <a:t>3.06E+06</a:t>
                      </a:r>
                    </a:p>
                  </a:txBody>
                  <a:tcPr marL="0" marR="0" marT="0" marB="0" anchor="b" anchorCtr="0" horzOverflow="overflow"/>
                </a:tc>
                <a:tc>
                  <a:txBody>
                    <a:bodyPr/>
                    <a:lstStyle/>
                    <a:p>
                      <a:pPr algn="ctr">
                        <a:lnSpc>
                          <a:spcPct val="115000"/>
                        </a:lnSpc>
                        <a:defRPr sz="1800"/>
                      </a:pPr>
                      <a:r>
                        <a:rPr>
                          <a:latin typeface="Times New Roman"/>
                          <a:ea typeface="Times New Roman"/>
                          <a:cs typeface="Times New Roman"/>
                          <a:sym typeface="Times New Roman"/>
                        </a:rPr>
                        <a:t>6.38E+07</a:t>
                      </a:r>
                    </a:p>
                  </a:txBody>
                  <a:tcPr marL="0" marR="0" marT="0" marB="0" anchor="b" anchorCtr="0" horzOverflow="overflow"/>
                </a:tc>
              </a:tr>
            </a:tbl>
          </a:graphicData>
        </a:graphic>
      </p:graphicFrame>
      <p:sp>
        <p:nvSpPr>
          <p:cNvPr id="402" name="Slide Number Placeholder 2"/>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4" name="Title 1"/>
          <p:cNvSpPr txBox="1"/>
          <p:nvPr>
            <p:ph type="title"/>
          </p:nvPr>
        </p:nvSpPr>
        <p:spPr>
          <a:xfrm>
            <a:off x="0" y="0"/>
            <a:ext cx="9144000" cy="914400"/>
          </a:xfrm>
          <a:prstGeom prst="rect">
            <a:avLst/>
          </a:prstGeom>
        </p:spPr>
        <p:txBody>
          <a:bodyPr/>
          <a:lstStyle>
            <a:lvl1pPr>
              <a:defRPr b="1">
                <a:solidFill>
                  <a:srgbClr val="FF0000"/>
                </a:solidFill>
                <a:latin typeface="Times New Roman"/>
                <a:ea typeface="Times New Roman"/>
                <a:cs typeface="Times New Roman"/>
                <a:sym typeface="Times New Roman"/>
              </a:defRPr>
            </a:lvl1pPr>
          </a:lstStyle>
          <a:p>
            <a:pPr/>
            <a:r>
              <a:t>Simulation Model of TCSC</a:t>
            </a:r>
          </a:p>
        </p:txBody>
      </p:sp>
      <p:sp>
        <p:nvSpPr>
          <p:cNvPr id="405" name="Slide Number Placeholder 3"/>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06" name="Content Placeholder 4" descr="Content Placeholder 4"/>
          <p:cNvPicPr>
            <a:picLocks noChangeAspect="1"/>
          </p:cNvPicPr>
          <p:nvPr/>
        </p:nvPicPr>
        <p:blipFill>
          <a:blip r:embed="rId2">
            <a:extLst/>
          </a:blip>
          <a:srcRect l="0" t="0" r="0" b="6604"/>
          <a:stretch>
            <a:fillRect/>
          </a:stretch>
        </p:blipFill>
        <p:spPr>
          <a:xfrm>
            <a:off x="0" y="990600"/>
            <a:ext cx="9144000" cy="5867400"/>
          </a:xfrm>
          <a:prstGeom prst="rect">
            <a:avLst/>
          </a:prstGeom>
          <a:ln w="12700">
            <a:miter lim="400000"/>
          </a:ln>
        </p:spPr>
      </p:pic>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8" name="Title 1"/>
          <p:cNvSpPr txBox="1"/>
          <p:nvPr>
            <p:ph type="title"/>
          </p:nvPr>
        </p:nvSpPr>
        <p:spPr>
          <a:xfrm>
            <a:off x="0" y="7882"/>
            <a:ext cx="9144000" cy="754119"/>
          </a:xfrm>
          <a:prstGeom prst="rect">
            <a:avLst/>
          </a:prstGeom>
        </p:spPr>
        <p:txBody>
          <a:bodyPr/>
          <a:lstStyle>
            <a:lvl1pPr>
              <a:defRPr b="1" sz="2500">
                <a:solidFill>
                  <a:srgbClr val="FF0000"/>
                </a:solidFill>
                <a:latin typeface="Times New Roman"/>
                <a:ea typeface="Times New Roman"/>
                <a:cs typeface="Times New Roman"/>
                <a:sym typeface="Times New Roman"/>
              </a:defRPr>
            </a:lvl1pPr>
          </a:lstStyle>
          <a:p>
            <a:pPr/>
            <a:r>
              <a:t>CHANGE IN IMPEDANCE WITH CONDUCTION ANGLE</a:t>
            </a:r>
          </a:p>
        </p:txBody>
      </p:sp>
      <p:sp>
        <p:nvSpPr>
          <p:cNvPr id="409" name="Slide Number Placeholder 2"/>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410" name="Chart 4"/>
          <p:cNvGraphicFramePr/>
          <p:nvPr/>
        </p:nvGraphicFramePr>
        <p:xfrm>
          <a:off x="485691" y="782315"/>
          <a:ext cx="8382114" cy="5461166"/>
        </p:xfrm>
        <a:graphic xmlns:a="http://schemas.openxmlformats.org/drawingml/2006/main">
          <a:graphicData uri="http://schemas.openxmlformats.org/drawingml/2006/chart">
            <c:chart xmlns:c="http://schemas.openxmlformats.org/drawingml/2006/chart" r:id="rId2"/>
          </a:graphicData>
        </a:graphic>
      </p:graphicFrame>
      <p:sp>
        <p:nvSpPr>
          <p:cNvPr id="411" name="TextBox 1"/>
          <p:cNvSpPr txBox="1"/>
          <p:nvPr/>
        </p:nvSpPr>
        <p:spPr>
          <a:xfrm>
            <a:off x="3474719" y="6387678"/>
            <a:ext cx="2877435" cy="470322"/>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a:defRPr b="1" sz="2400">
                <a:latin typeface="Times New Roman"/>
                <a:ea typeface="Times New Roman"/>
                <a:cs typeface="Times New Roman"/>
                <a:sym typeface="Times New Roman"/>
              </a:defRPr>
            </a:lvl1pPr>
          </a:lstStyle>
          <a:p>
            <a:pPr/>
            <a:r>
              <a:t>Conduction Angle</a:t>
            </a:r>
          </a:p>
        </p:txBody>
      </p:sp>
      <p:sp>
        <p:nvSpPr>
          <p:cNvPr id="412" name="TextBox 1"/>
          <p:cNvSpPr txBox="1"/>
          <p:nvPr/>
        </p:nvSpPr>
        <p:spPr>
          <a:xfrm rot="16200000">
            <a:off x="-1439875" y="3010653"/>
            <a:ext cx="3575433" cy="5440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200">
                <a:latin typeface="Times New Roman"/>
                <a:ea typeface="Times New Roman"/>
                <a:cs typeface="Times New Roman"/>
                <a:sym typeface="Times New Roman"/>
              </a:defRPr>
            </a:lvl1pPr>
          </a:lstStyle>
          <a:p>
            <a:pPr/>
            <a:r>
              <a:t>Impedance (Ohms)</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4" name="Title 1"/>
          <p:cNvSpPr txBox="1"/>
          <p:nvPr>
            <p:ph type="title"/>
          </p:nvPr>
        </p:nvSpPr>
        <p:spPr>
          <a:xfrm>
            <a:off x="0" y="0"/>
            <a:ext cx="9144000" cy="990600"/>
          </a:xfrm>
          <a:prstGeom prst="rect">
            <a:avLst/>
          </a:prstGeom>
        </p:spPr>
        <p:txBody>
          <a:bodyPr/>
          <a:lstStyle>
            <a:lvl1pPr>
              <a:defRPr b="1" sz="2600">
                <a:solidFill>
                  <a:srgbClr val="FF0000"/>
                </a:solidFill>
                <a:latin typeface="Times New Roman"/>
                <a:ea typeface="Times New Roman"/>
                <a:cs typeface="Times New Roman"/>
                <a:sym typeface="Times New Roman"/>
              </a:defRPr>
            </a:lvl1pPr>
          </a:lstStyle>
          <a:p>
            <a:pPr/>
            <a:r>
              <a:t>CHANGE IN LINE CURRENT WITH CONDUCTION ANGLE</a:t>
            </a:r>
          </a:p>
        </p:txBody>
      </p:sp>
      <p:sp>
        <p:nvSpPr>
          <p:cNvPr id="415" name="Slide Number Placeholder 1"/>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416" name="Chart 5"/>
          <p:cNvGraphicFramePr/>
          <p:nvPr/>
        </p:nvGraphicFramePr>
        <p:xfrm>
          <a:off x="555154" y="968908"/>
          <a:ext cx="8498540" cy="5316331"/>
        </p:xfrm>
        <a:graphic xmlns:a="http://schemas.openxmlformats.org/drawingml/2006/main">
          <a:graphicData uri="http://schemas.openxmlformats.org/drawingml/2006/chart">
            <c:chart xmlns:c="http://schemas.openxmlformats.org/drawingml/2006/chart" r:id="rId2"/>
          </a:graphicData>
        </a:graphic>
      </p:graphicFrame>
      <p:sp>
        <p:nvSpPr>
          <p:cNvPr id="417" name="TextBox 1"/>
          <p:cNvSpPr txBox="1"/>
          <p:nvPr/>
        </p:nvSpPr>
        <p:spPr>
          <a:xfrm>
            <a:off x="3810030" y="6324573"/>
            <a:ext cx="2694646" cy="368379"/>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a:defRPr b="1" sz="2400">
                <a:latin typeface="Times New Roman"/>
                <a:ea typeface="Times New Roman"/>
                <a:cs typeface="Times New Roman"/>
                <a:sym typeface="Times New Roman"/>
              </a:defRPr>
            </a:lvl1pPr>
          </a:lstStyle>
          <a:p>
            <a:pPr/>
            <a:r>
              <a:t>Conduction Angle</a:t>
            </a:r>
          </a:p>
        </p:txBody>
      </p:sp>
      <p:sp>
        <p:nvSpPr>
          <p:cNvPr id="418" name="TextBox 1"/>
          <p:cNvSpPr txBox="1"/>
          <p:nvPr/>
        </p:nvSpPr>
        <p:spPr>
          <a:xfrm rot="16200000">
            <a:off x="-1013965" y="3242977"/>
            <a:ext cx="2487726" cy="4213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400">
                <a:latin typeface="Times New Roman"/>
                <a:ea typeface="Times New Roman"/>
                <a:cs typeface="Times New Roman"/>
                <a:sym typeface="Times New Roman"/>
              </a:defRPr>
            </a:lvl1pPr>
          </a:lstStyle>
          <a:p>
            <a:pPr/>
            <a:r>
              <a:t>Current (Amps)</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0" name="Title 1"/>
          <p:cNvSpPr txBox="1"/>
          <p:nvPr>
            <p:ph type="title"/>
          </p:nvPr>
        </p:nvSpPr>
        <p:spPr>
          <a:xfrm>
            <a:off x="0" y="0"/>
            <a:ext cx="9144000" cy="914400"/>
          </a:xfrm>
          <a:prstGeom prst="rect">
            <a:avLst/>
          </a:prstGeom>
        </p:spPr>
        <p:txBody>
          <a:bodyPr/>
          <a:lstStyle>
            <a:lvl1pPr>
              <a:defRPr b="1" sz="2600">
                <a:solidFill>
                  <a:srgbClr val="FF0000"/>
                </a:solidFill>
                <a:latin typeface="Times New Roman"/>
                <a:ea typeface="Times New Roman"/>
                <a:cs typeface="Times New Roman"/>
                <a:sym typeface="Times New Roman"/>
              </a:defRPr>
            </a:lvl1pPr>
          </a:lstStyle>
          <a:p>
            <a:pPr/>
            <a:r>
              <a:t>CHANGE IN ACTIVE POWER WITH CONDUCTION ANGLE</a:t>
            </a:r>
          </a:p>
        </p:txBody>
      </p:sp>
      <p:sp>
        <p:nvSpPr>
          <p:cNvPr id="421" name="Slide Number Placeholder 1"/>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422" name="Chart 4"/>
          <p:cNvGraphicFramePr/>
          <p:nvPr/>
        </p:nvGraphicFramePr>
        <p:xfrm>
          <a:off x="466968" y="924684"/>
          <a:ext cx="8504945" cy="5473981"/>
        </p:xfrm>
        <a:graphic xmlns:a="http://schemas.openxmlformats.org/drawingml/2006/main">
          <a:graphicData uri="http://schemas.openxmlformats.org/drawingml/2006/chart">
            <c:chart xmlns:c="http://schemas.openxmlformats.org/drawingml/2006/chart" r:id="rId2"/>
          </a:graphicData>
        </a:graphic>
      </p:graphicFrame>
      <p:sp>
        <p:nvSpPr>
          <p:cNvPr id="423" name="TextBox 2"/>
          <p:cNvSpPr txBox="1"/>
          <p:nvPr/>
        </p:nvSpPr>
        <p:spPr>
          <a:xfrm>
            <a:off x="3995653" y="6342312"/>
            <a:ext cx="2559589" cy="515686"/>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a:defRPr b="1" sz="2400">
                <a:latin typeface="Times New Roman"/>
                <a:ea typeface="Times New Roman"/>
                <a:cs typeface="Times New Roman"/>
                <a:sym typeface="Times New Roman"/>
              </a:defRPr>
            </a:lvl1pPr>
          </a:lstStyle>
          <a:p>
            <a:pPr/>
            <a:r>
              <a:t>Conduction Angle</a:t>
            </a:r>
          </a:p>
        </p:txBody>
      </p:sp>
      <p:sp>
        <p:nvSpPr>
          <p:cNvPr id="424" name="TextBox 1"/>
          <p:cNvSpPr txBox="1"/>
          <p:nvPr/>
        </p:nvSpPr>
        <p:spPr>
          <a:xfrm rot="16200000">
            <a:off x="-1245729" y="3296049"/>
            <a:ext cx="3051107" cy="4213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400">
                <a:latin typeface="Times New Roman"/>
                <a:ea typeface="Times New Roman"/>
                <a:cs typeface="Times New Roman"/>
                <a:sym typeface="Times New Roman"/>
              </a:defRPr>
            </a:lvl1pPr>
          </a:lstStyle>
          <a:p>
            <a:pPr/>
            <a:r>
              <a:t>Active Power (Watts)</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6" name="Title 1"/>
          <p:cNvSpPr txBox="1"/>
          <p:nvPr>
            <p:ph type="title"/>
          </p:nvPr>
        </p:nvSpPr>
        <p:spPr>
          <a:xfrm>
            <a:off x="0" y="0"/>
            <a:ext cx="9144000" cy="1143000"/>
          </a:xfrm>
          <a:prstGeom prst="rect">
            <a:avLst/>
          </a:prstGeom>
        </p:spPr>
        <p:txBody>
          <a:bodyPr/>
          <a:lstStyle>
            <a:lvl1pPr>
              <a:defRPr b="1" sz="2600">
                <a:solidFill>
                  <a:srgbClr val="FF0000"/>
                </a:solidFill>
                <a:latin typeface="Times New Roman"/>
                <a:ea typeface="Times New Roman"/>
                <a:cs typeface="Times New Roman"/>
                <a:sym typeface="Times New Roman"/>
              </a:defRPr>
            </a:lvl1pPr>
          </a:lstStyle>
          <a:p>
            <a:pPr/>
            <a:r>
              <a:t>CHANGE IN RE-ACTIVE POWER WITH CONDUCTION ANGLE</a:t>
            </a:r>
          </a:p>
        </p:txBody>
      </p:sp>
      <p:sp>
        <p:nvSpPr>
          <p:cNvPr id="427" name="Slide Number Placeholder 1"/>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428" name="Chart 5"/>
          <p:cNvGraphicFramePr/>
          <p:nvPr/>
        </p:nvGraphicFramePr>
        <p:xfrm>
          <a:off x="553281" y="1064190"/>
          <a:ext cx="8433159" cy="5341032"/>
        </p:xfrm>
        <a:graphic xmlns:a="http://schemas.openxmlformats.org/drawingml/2006/main">
          <a:graphicData uri="http://schemas.openxmlformats.org/drawingml/2006/chart">
            <c:chart xmlns:c="http://schemas.openxmlformats.org/drawingml/2006/chart" r:id="rId2"/>
          </a:graphicData>
        </a:graphic>
      </p:graphicFrame>
      <p:sp>
        <p:nvSpPr>
          <p:cNvPr id="429" name="TextBox 1"/>
          <p:cNvSpPr txBox="1"/>
          <p:nvPr/>
        </p:nvSpPr>
        <p:spPr>
          <a:xfrm>
            <a:off x="4321088" y="6448863"/>
            <a:ext cx="2308312" cy="409137"/>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a:defRPr b="1" sz="2000">
                <a:latin typeface="Times New Roman"/>
                <a:ea typeface="Times New Roman"/>
                <a:cs typeface="Times New Roman"/>
                <a:sym typeface="Times New Roman"/>
              </a:defRPr>
            </a:lvl1pPr>
          </a:lstStyle>
          <a:p>
            <a:pPr/>
            <a:r>
              <a:t>Conduction Angle</a:t>
            </a:r>
          </a:p>
        </p:txBody>
      </p:sp>
      <p:sp>
        <p:nvSpPr>
          <p:cNvPr id="430" name="TextBox 1"/>
          <p:cNvSpPr txBox="1"/>
          <p:nvPr/>
        </p:nvSpPr>
        <p:spPr>
          <a:xfrm rot="16200000">
            <a:off x="-1350654" y="3655216"/>
            <a:ext cx="3159824" cy="4213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400">
                <a:latin typeface="Times New Roman"/>
                <a:ea typeface="Times New Roman"/>
                <a:cs typeface="Times New Roman"/>
                <a:sym typeface="Times New Roman"/>
              </a:defRPr>
            </a:lvl1pPr>
          </a:lstStyle>
          <a:p>
            <a:pPr/>
            <a:r>
              <a:t>Reactive Power (Vars)</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2" name="Title 1"/>
          <p:cNvSpPr txBox="1"/>
          <p:nvPr>
            <p:ph type="title"/>
          </p:nvPr>
        </p:nvSpPr>
        <p:spPr>
          <a:xfrm>
            <a:off x="-152400" y="0"/>
            <a:ext cx="9525000" cy="1066800"/>
          </a:xfrm>
          <a:prstGeom prst="rect">
            <a:avLst/>
          </a:prstGeom>
        </p:spPr>
        <p:txBody>
          <a:bodyPr/>
          <a:lstStyle>
            <a:lvl1pPr>
              <a:defRPr b="1" sz="2800">
                <a:solidFill>
                  <a:srgbClr val="FF0000"/>
                </a:solidFill>
                <a:latin typeface="Times New Roman"/>
                <a:ea typeface="Times New Roman"/>
                <a:cs typeface="Times New Roman"/>
                <a:sym typeface="Times New Roman"/>
              </a:defRPr>
            </a:lvl1pPr>
          </a:lstStyle>
          <a:p>
            <a:pPr/>
            <a:r>
              <a:t>ACTIVE AND REACTIVE POWER AT 0° CONDUCTION ANGLE</a:t>
            </a:r>
          </a:p>
        </p:txBody>
      </p:sp>
      <p:sp>
        <p:nvSpPr>
          <p:cNvPr id="433" name="Content Placeholder 2"/>
          <p:cNvSpPr txBox="1"/>
          <p:nvPr>
            <p:ph type="body" idx="1"/>
          </p:nvPr>
        </p:nvSpPr>
        <p:spPr>
          <a:xfrm>
            <a:off x="0" y="990600"/>
            <a:ext cx="9144000" cy="5867400"/>
          </a:xfrm>
          <a:prstGeom prst="rect">
            <a:avLst/>
          </a:prstGeom>
        </p:spPr>
        <p:txBody>
          <a:bodyPr/>
          <a:lstStyle/>
          <a:p>
            <a:pPr marL="0" indent="0">
              <a:buSzTx/>
              <a:buNone/>
            </a:pPr>
          </a:p>
        </p:txBody>
      </p:sp>
      <p:sp>
        <p:nvSpPr>
          <p:cNvPr id="434" name="Slide Number Placeholder 3"/>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35" name="Picture 5" descr="Picture 5"/>
          <p:cNvPicPr>
            <a:picLocks noChangeAspect="1"/>
          </p:cNvPicPr>
          <p:nvPr/>
        </p:nvPicPr>
        <p:blipFill>
          <a:blip r:embed="rId2">
            <a:extLst/>
          </a:blip>
          <a:srcRect l="2493" t="3125" r="5149" b="4375"/>
          <a:stretch>
            <a:fillRect/>
          </a:stretch>
        </p:blipFill>
        <p:spPr>
          <a:xfrm>
            <a:off x="-1" y="914400"/>
            <a:ext cx="9144002" cy="5943599"/>
          </a:xfrm>
          <a:prstGeom prst="rect">
            <a:avLst/>
          </a:prstGeom>
          <a:ln w="12700">
            <a:miter lim="400000"/>
          </a:ln>
        </p:spPr>
      </p:pic>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7" name="Title 1"/>
          <p:cNvSpPr txBox="1"/>
          <p:nvPr>
            <p:ph type="title"/>
          </p:nvPr>
        </p:nvSpPr>
        <p:spPr>
          <a:xfrm>
            <a:off x="0" y="-7884"/>
            <a:ext cx="9144000" cy="998485"/>
          </a:xfrm>
          <a:prstGeom prst="rect">
            <a:avLst/>
          </a:prstGeom>
        </p:spPr>
        <p:txBody>
          <a:bodyPr/>
          <a:lstStyle>
            <a:lvl1pPr>
              <a:defRPr b="1" sz="2800">
                <a:solidFill>
                  <a:srgbClr val="FF0000"/>
                </a:solidFill>
                <a:latin typeface="Times New Roman"/>
                <a:ea typeface="Times New Roman"/>
                <a:cs typeface="Times New Roman"/>
                <a:sym typeface="Times New Roman"/>
              </a:defRPr>
            </a:lvl1pPr>
          </a:lstStyle>
          <a:p>
            <a:pPr/>
            <a:r>
              <a:t>ACTIVE AND REACTIVE POWER AT 40° CONDUCTION ANGLE</a:t>
            </a:r>
          </a:p>
        </p:txBody>
      </p:sp>
      <p:sp>
        <p:nvSpPr>
          <p:cNvPr id="438" name="Slide Number Placeholder 1"/>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39" name="Content Placeholder 2"/>
          <p:cNvSpPr txBox="1"/>
          <p:nvPr>
            <p:ph type="body" idx="1"/>
          </p:nvPr>
        </p:nvSpPr>
        <p:spPr>
          <a:xfrm>
            <a:off x="457200" y="1600200"/>
            <a:ext cx="8229600" cy="4525963"/>
          </a:xfrm>
          <a:prstGeom prst="rect">
            <a:avLst/>
          </a:prstGeom>
        </p:spPr>
        <p:txBody>
          <a:bodyPr/>
          <a:lstStyle/>
          <a:p>
            <a:pPr/>
          </a:p>
        </p:txBody>
      </p:sp>
      <p:pic>
        <p:nvPicPr>
          <p:cNvPr id="440" name="Picture 5" descr="Picture 5"/>
          <p:cNvPicPr>
            <a:picLocks noChangeAspect="1"/>
          </p:cNvPicPr>
          <p:nvPr/>
        </p:nvPicPr>
        <p:blipFill>
          <a:blip r:embed="rId2">
            <a:extLst/>
          </a:blip>
          <a:srcRect l="2659" t="1" r="4089" b="2247"/>
          <a:stretch>
            <a:fillRect/>
          </a:stretch>
        </p:blipFill>
        <p:spPr>
          <a:xfrm>
            <a:off x="-1" y="838199"/>
            <a:ext cx="9144002" cy="6019802"/>
          </a:xfrm>
          <a:prstGeom prst="rect">
            <a:avLst/>
          </a:prstGeom>
          <a:ln w="12700">
            <a:miter lim="400000"/>
          </a:ln>
        </p:spPr>
      </p:pic>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2" name="Title 1"/>
          <p:cNvSpPr txBox="1"/>
          <p:nvPr/>
        </p:nvSpPr>
        <p:spPr>
          <a:xfrm>
            <a:off x="0" y="-7884"/>
            <a:ext cx="9144000" cy="99848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gn="ctr">
              <a:defRPr b="1" sz="2800">
                <a:solidFill>
                  <a:srgbClr val="FF0000"/>
                </a:solidFill>
                <a:latin typeface="Times New Roman"/>
                <a:ea typeface="Times New Roman"/>
                <a:cs typeface="Times New Roman"/>
                <a:sym typeface="Times New Roman"/>
              </a:defRPr>
            </a:lvl1pPr>
          </a:lstStyle>
          <a:p>
            <a:pPr/>
            <a:r>
              <a:t>ACTIVE AND REACTIVE POWER AT 80° CONDUCTION ANGLE</a:t>
            </a:r>
          </a:p>
        </p:txBody>
      </p:sp>
      <p:sp>
        <p:nvSpPr>
          <p:cNvPr id="443" name="Slide Number Placeholder 1"/>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44" name="Picture 4" descr="Picture 4"/>
          <p:cNvPicPr>
            <a:picLocks noChangeAspect="1"/>
          </p:cNvPicPr>
          <p:nvPr/>
        </p:nvPicPr>
        <p:blipFill>
          <a:blip r:embed="rId2">
            <a:extLst/>
          </a:blip>
          <a:srcRect l="4491" t="4894" r="0" b="0"/>
          <a:stretch>
            <a:fillRect/>
          </a:stretch>
        </p:blipFill>
        <p:spPr>
          <a:xfrm>
            <a:off x="0" y="1142999"/>
            <a:ext cx="9144000" cy="5715002"/>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Title 1"/>
          <p:cNvSpPr txBox="1"/>
          <p:nvPr>
            <p:ph type="title"/>
          </p:nvPr>
        </p:nvSpPr>
        <p:spPr>
          <a:xfrm>
            <a:off x="457200" y="29227"/>
            <a:ext cx="8229600" cy="1143001"/>
          </a:xfrm>
          <a:prstGeom prst="rect">
            <a:avLst/>
          </a:prstGeom>
        </p:spPr>
        <p:txBody>
          <a:bodyPr/>
          <a:lstStyle>
            <a:lvl1pPr>
              <a:defRPr b="1">
                <a:solidFill>
                  <a:srgbClr val="FF0000"/>
                </a:solidFill>
                <a:latin typeface="Times New Roman"/>
                <a:ea typeface="Times New Roman"/>
                <a:cs typeface="Times New Roman"/>
                <a:sym typeface="Times New Roman"/>
              </a:defRPr>
            </a:lvl1pPr>
          </a:lstStyle>
          <a:p>
            <a:pPr/>
            <a:r>
              <a:t>FACTS-DEFINATION</a:t>
            </a:r>
          </a:p>
        </p:txBody>
      </p:sp>
      <p:sp>
        <p:nvSpPr>
          <p:cNvPr id="136" name="Content Placeholder 2"/>
          <p:cNvSpPr txBox="1"/>
          <p:nvPr>
            <p:ph type="body" idx="1"/>
          </p:nvPr>
        </p:nvSpPr>
        <p:spPr>
          <a:xfrm>
            <a:off x="0" y="1066800"/>
            <a:ext cx="9144000" cy="5791200"/>
          </a:xfrm>
          <a:prstGeom prst="rect">
            <a:avLst/>
          </a:prstGeom>
        </p:spPr>
        <p:txBody>
          <a:bodyPr/>
          <a:lstStyle/>
          <a:p>
            <a:pPr marL="0" indent="0" algn="just">
              <a:spcBef>
                <a:spcPts val="600"/>
              </a:spcBef>
              <a:buSzTx/>
              <a:buNone/>
              <a:defRPr sz="2800">
                <a:solidFill>
                  <a:srgbClr val="FF0000"/>
                </a:solidFill>
                <a:latin typeface="Times New Roman"/>
                <a:ea typeface="Times New Roman"/>
                <a:cs typeface="Times New Roman"/>
                <a:sym typeface="Times New Roman"/>
              </a:defRPr>
            </a:pPr>
            <a:r>
              <a:t>Flexible AC Transmission System (FACTS)</a:t>
            </a:r>
            <a:r>
              <a:rPr>
                <a:solidFill>
                  <a:srgbClr val="000000"/>
                </a:solidFill>
              </a:rPr>
              <a:t> are the name given to the application of power electronic devices to control the power flows and other quantities in power system.</a:t>
            </a:r>
            <a:endParaRPr>
              <a:solidFill>
                <a:srgbClr val="000000"/>
              </a:solidFill>
            </a:endParaRPr>
          </a:p>
          <a:p>
            <a:pPr marL="0" indent="0" algn="just">
              <a:buSzTx/>
              <a:buNone/>
              <a:defRPr sz="2800">
                <a:latin typeface="Times New Roman"/>
                <a:ea typeface="Times New Roman"/>
                <a:cs typeface="Times New Roman"/>
                <a:sym typeface="Times New Roman"/>
              </a:defRPr>
            </a:pPr>
          </a:p>
          <a:p>
            <a:pPr marL="0" indent="0" algn="just">
              <a:spcBef>
                <a:spcPts val="600"/>
              </a:spcBef>
              <a:buSzTx/>
              <a:buNone/>
              <a:defRPr sz="2800">
                <a:solidFill>
                  <a:srgbClr val="FF0000"/>
                </a:solidFill>
                <a:latin typeface="Times New Roman"/>
                <a:ea typeface="Times New Roman"/>
                <a:cs typeface="Times New Roman"/>
                <a:sym typeface="Times New Roman"/>
              </a:defRPr>
            </a:pPr>
            <a:r>
              <a:t>IEEE Definitions</a:t>
            </a:r>
          </a:p>
          <a:p>
            <a:pPr marL="0" indent="0" algn="just">
              <a:spcBef>
                <a:spcPts val="600"/>
              </a:spcBef>
              <a:buSzTx/>
              <a:buNone/>
              <a:defRPr sz="2800">
                <a:solidFill>
                  <a:srgbClr val="FF0000"/>
                </a:solidFill>
                <a:latin typeface="Times New Roman"/>
                <a:ea typeface="Times New Roman"/>
                <a:cs typeface="Times New Roman"/>
                <a:sym typeface="Times New Roman"/>
              </a:defRPr>
            </a:pPr>
            <a:r>
              <a:t>FACTS: </a:t>
            </a:r>
            <a:r>
              <a:rPr>
                <a:solidFill>
                  <a:srgbClr val="000000"/>
                </a:solidFill>
              </a:rPr>
              <a:t>Flexible</a:t>
            </a:r>
            <a:r>
              <a:t> </a:t>
            </a:r>
            <a:r>
              <a:rPr>
                <a:solidFill>
                  <a:srgbClr val="000000"/>
                </a:solidFill>
              </a:rPr>
              <a:t>AC transmission system incorporating the power-electronic based and other static controllers to enhance controllability and increase the power transfer capacity.</a:t>
            </a:r>
            <a:endParaRPr>
              <a:solidFill>
                <a:srgbClr val="000000"/>
              </a:solidFill>
            </a:endParaRPr>
          </a:p>
          <a:p>
            <a:pPr marL="0" indent="0" algn="just">
              <a:spcBef>
                <a:spcPts val="600"/>
              </a:spcBef>
              <a:buSzTx/>
              <a:buNone/>
              <a:defRPr sz="2800">
                <a:solidFill>
                  <a:srgbClr val="FF0000"/>
                </a:solidFill>
                <a:latin typeface="Times New Roman"/>
                <a:ea typeface="Times New Roman"/>
                <a:cs typeface="Times New Roman"/>
                <a:sym typeface="Times New Roman"/>
              </a:defRPr>
            </a:pPr>
            <a:r>
              <a:t>FACTS Controllers: </a:t>
            </a:r>
            <a:r>
              <a:rPr>
                <a:solidFill>
                  <a:srgbClr val="000000"/>
                </a:solidFill>
              </a:rPr>
              <a:t>A power electronic based system &amp; other static equipment that provide control of one or more AC transmission parameters.</a:t>
            </a:r>
          </a:p>
        </p:txBody>
      </p:sp>
      <p:sp>
        <p:nvSpPr>
          <p:cNvPr id="137" name="Slide Number Placeholder 3"/>
          <p:cNvSpPr txBox="1"/>
          <p:nvPr>
            <p:ph type="sldNum" sz="quarter" idx="2"/>
          </p:nvPr>
        </p:nvSpPr>
        <p:spPr>
          <a:xfrm>
            <a:off x="8502739" y="6404292"/>
            <a:ext cx="184061"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6" name="Title 1"/>
          <p:cNvSpPr txBox="1"/>
          <p:nvPr/>
        </p:nvSpPr>
        <p:spPr>
          <a:xfrm>
            <a:off x="0" y="-7884"/>
            <a:ext cx="9144000" cy="99848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gn="ctr">
              <a:defRPr b="1" sz="2800">
                <a:solidFill>
                  <a:srgbClr val="FF0000"/>
                </a:solidFill>
                <a:latin typeface="Times New Roman"/>
                <a:ea typeface="Times New Roman"/>
                <a:cs typeface="Times New Roman"/>
                <a:sym typeface="Times New Roman"/>
              </a:defRPr>
            </a:lvl1pPr>
          </a:lstStyle>
          <a:p>
            <a:pPr/>
            <a:r>
              <a:t>ACTIVE AND REACTIVE POWER AT 120° CONDUCTION ANGLE</a:t>
            </a:r>
          </a:p>
        </p:txBody>
      </p:sp>
      <p:sp>
        <p:nvSpPr>
          <p:cNvPr id="447" name="Slide Number Placeholder 2"/>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48" name="Picture 4" descr="Picture 4"/>
          <p:cNvPicPr>
            <a:picLocks noChangeAspect="1"/>
          </p:cNvPicPr>
          <p:nvPr/>
        </p:nvPicPr>
        <p:blipFill>
          <a:blip r:embed="rId2">
            <a:extLst/>
          </a:blip>
          <a:srcRect l="1995" t="1658" r="3994" b="0"/>
          <a:stretch>
            <a:fillRect/>
          </a:stretch>
        </p:blipFill>
        <p:spPr>
          <a:xfrm>
            <a:off x="-1" y="990600"/>
            <a:ext cx="9144002" cy="5867399"/>
          </a:xfrm>
          <a:prstGeom prst="rect">
            <a:avLst/>
          </a:prstGeom>
          <a:ln w="12700">
            <a:miter lim="400000"/>
          </a:ln>
        </p:spPr>
      </p:pic>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0" name="Title 1"/>
          <p:cNvSpPr txBox="1"/>
          <p:nvPr/>
        </p:nvSpPr>
        <p:spPr>
          <a:xfrm>
            <a:off x="0" y="-7884"/>
            <a:ext cx="9144000" cy="99848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gn="ctr">
              <a:defRPr b="1" sz="2800">
                <a:solidFill>
                  <a:srgbClr val="FF0000"/>
                </a:solidFill>
                <a:latin typeface="Times New Roman"/>
                <a:ea typeface="Times New Roman"/>
                <a:cs typeface="Times New Roman"/>
                <a:sym typeface="Times New Roman"/>
              </a:defRPr>
            </a:lvl1pPr>
          </a:lstStyle>
          <a:p>
            <a:pPr/>
            <a:r>
              <a:t>ACTIVE AND REACTIVE POWER AT 160° CONDUCTION ANGLE</a:t>
            </a:r>
          </a:p>
        </p:txBody>
      </p:sp>
      <p:sp>
        <p:nvSpPr>
          <p:cNvPr id="451" name="Slide Number Placeholder 2"/>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52" name="Picture 4" descr="Picture 4"/>
          <p:cNvPicPr>
            <a:picLocks noChangeAspect="1"/>
          </p:cNvPicPr>
          <p:nvPr/>
        </p:nvPicPr>
        <p:blipFill>
          <a:blip r:embed="rId2">
            <a:extLst/>
          </a:blip>
          <a:srcRect l="1331" t="2174" r="0" b="0"/>
          <a:stretch>
            <a:fillRect/>
          </a:stretch>
        </p:blipFill>
        <p:spPr>
          <a:xfrm>
            <a:off x="0" y="990599"/>
            <a:ext cx="9144000" cy="5867402"/>
          </a:xfrm>
          <a:prstGeom prst="rect">
            <a:avLst/>
          </a:prstGeom>
          <a:ln w="12700">
            <a:miter lim="400000"/>
          </a:ln>
        </p:spPr>
      </p:pic>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4" name="Title 1"/>
          <p:cNvSpPr txBox="1"/>
          <p:nvPr/>
        </p:nvSpPr>
        <p:spPr>
          <a:xfrm>
            <a:off x="0" y="-7884"/>
            <a:ext cx="9144000" cy="99848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gn="ctr">
              <a:defRPr b="1" sz="2800">
                <a:solidFill>
                  <a:srgbClr val="FF0000"/>
                </a:solidFill>
                <a:latin typeface="Times New Roman"/>
                <a:ea typeface="Times New Roman"/>
                <a:cs typeface="Times New Roman"/>
                <a:sym typeface="Times New Roman"/>
              </a:defRPr>
            </a:lvl1pPr>
          </a:lstStyle>
          <a:p>
            <a:pPr/>
            <a:r>
              <a:t>ACTIVE AND REACTIVE POWER AT 180° CONDUCTION ANGLE (Full Conduction Angle)</a:t>
            </a:r>
          </a:p>
        </p:txBody>
      </p:sp>
      <p:sp>
        <p:nvSpPr>
          <p:cNvPr id="455" name="Slide Number Placeholder 2"/>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56" name="Picture 5" descr="Picture 5"/>
          <p:cNvPicPr>
            <a:picLocks noChangeAspect="1"/>
          </p:cNvPicPr>
          <p:nvPr/>
        </p:nvPicPr>
        <p:blipFill>
          <a:blip r:embed="rId2">
            <a:extLst/>
          </a:blip>
          <a:srcRect l="2659" t="2035" r="5782" b="3487"/>
          <a:stretch>
            <a:fillRect/>
          </a:stretch>
        </p:blipFill>
        <p:spPr>
          <a:xfrm>
            <a:off x="0" y="987971"/>
            <a:ext cx="9144000" cy="5870030"/>
          </a:xfrm>
          <a:prstGeom prst="rect">
            <a:avLst/>
          </a:prstGeom>
          <a:ln w="12700">
            <a:miter lim="400000"/>
          </a:ln>
        </p:spPr>
      </p:pic>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8" name="Title 1"/>
          <p:cNvSpPr txBox="1"/>
          <p:nvPr>
            <p:ph type="title"/>
          </p:nvPr>
        </p:nvSpPr>
        <p:spPr>
          <a:xfrm>
            <a:off x="0" y="-7884"/>
            <a:ext cx="9144000" cy="998485"/>
          </a:xfrm>
          <a:prstGeom prst="rect">
            <a:avLst/>
          </a:prstGeom>
        </p:spPr>
        <p:txBody>
          <a:bodyPr/>
          <a:lstStyle>
            <a:lvl1pPr>
              <a:defRPr b="1" sz="2700">
                <a:solidFill>
                  <a:srgbClr val="FF0000"/>
                </a:solidFill>
                <a:latin typeface="Times New Roman"/>
                <a:ea typeface="Times New Roman"/>
                <a:cs typeface="Times New Roman"/>
                <a:sym typeface="Times New Roman"/>
              </a:defRPr>
            </a:lvl1pPr>
          </a:lstStyle>
          <a:p>
            <a:pPr/>
            <a:r>
              <a:t>CHANGE IN IMPEDANCE, LINE CURRENT, ACTIVE AND REACTIVE POWER WITH CONDUCTION ANGLE</a:t>
            </a:r>
          </a:p>
        </p:txBody>
      </p:sp>
      <p:sp>
        <p:nvSpPr>
          <p:cNvPr id="459" name="Slide Number Placeholder 2"/>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460" name="Table 4"/>
          <p:cNvGraphicFramePr/>
          <p:nvPr/>
        </p:nvGraphicFramePr>
        <p:xfrm>
          <a:off x="0" y="914399"/>
          <a:ext cx="9144000" cy="5867406"/>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1828800"/>
                <a:gridCol w="1828800"/>
                <a:gridCol w="1828800"/>
                <a:gridCol w="1828800"/>
                <a:gridCol w="1828800"/>
              </a:tblGrid>
              <a:tr h="1178135">
                <a:tc>
                  <a:txBody>
                    <a:bodyPr/>
                    <a:lstStyle/>
                    <a:p>
                      <a:pPr algn="ctr">
                        <a:lnSpc>
                          <a:spcPct val="150000"/>
                        </a:lnSpc>
                        <a:defRPr b="1" sz="1800">
                          <a:latin typeface="Times New Roman"/>
                          <a:ea typeface="Times New Roman"/>
                          <a:cs typeface="Times New Roman"/>
                          <a:sym typeface="Times New Roman"/>
                        </a:defRPr>
                      </a:pPr>
                      <a:r>
                        <a:t>Conduction Angle</a:t>
                      </a:r>
                      <a:endParaRPr sz="1600"/>
                    </a:p>
                    <a:p>
                      <a:pPr algn="ctr">
                        <a:lnSpc>
                          <a:spcPct val="150000"/>
                        </a:lnSpc>
                        <a:defRPr b="1" sz="1800">
                          <a:latin typeface="Times New Roman"/>
                          <a:ea typeface="Times New Roman"/>
                          <a:cs typeface="Times New Roman"/>
                          <a:sym typeface="Times New Roman"/>
                        </a:defRPr>
                      </a:pPr>
                      <a:r>
                        <a:t>(Degree)</a:t>
                      </a:r>
                    </a:p>
                  </a:txBody>
                  <a:tcPr marL="0" marR="0" marT="0" marB="0" anchor="b" anchorCtr="0" horzOverflow="overflow">
                    <a:lnL w="12700">
                      <a:miter lim="400000"/>
                    </a:lnL>
                    <a:lnR w="12700">
                      <a:miter lim="400000"/>
                    </a:lnR>
                    <a:lnT w="12700">
                      <a:solidFill>
                        <a:schemeClr val="accent6"/>
                      </a:solidFill>
                    </a:lnT>
                    <a:lnB w="12700">
                      <a:solidFill>
                        <a:schemeClr val="accent6"/>
                      </a:solidFill>
                    </a:lnB>
                  </a:tcPr>
                </a:tc>
                <a:tc>
                  <a:txBody>
                    <a:bodyPr/>
                    <a:lstStyle/>
                    <a:p>
                      <a:pPr algn="ctr">
                        <a:lnSpc>
                          <a:spcPct val="150000"/>
                        </a:lnSpc>
                        <a:defRPr b="1" sz="1800">
                          <a:latin typeface="Times New Roman"/>
                          <a:ea typeface="Times New Roman"/>
                          <a:cs typeface="Times New Roman"/>
                          <a:sym typeface="Times New Roman"/>
                        </a:defRPr>
                      </a:pPr>
                      <a:r>
                        <a:t>Impedance</a:t>
                      </a:r>
                      <a:endParaRPr sz="1600"/>
                    </a:p>
                    <a:p>
                      <a:pPr algn="ctr">
                        <a:lnSpc>
                          <a:spcPct val="150000"/>
                        </a:lnSpc>
                        <a:defRPr b="1" sz="1800">
                          <a:latin typeface="Times New Roman"/>
                          <a:ea typeface="Times New Roman"/>
                          <a:cs typeface="Times New Roman"/>
                          <a:sym typeface="Times New Roman"/>
                        </a:defRPr>
                      </a:pPr>
                      <a:r>
                        <a:t>(ohm)</a:t>
                      </a:r>
                    </a:p>
                  </a:txBody>
                  <a:tcPr marL="0" marR="0" marT="0" marB="0" anchor="b" anchorCtr="0" horzOverflow="overflow">
                    <a:lnL w="12700">
                      <a:miter lim="400000"/>
                    </a:lnL>
                    <a:lnR w="12700">
                      <a:miter lim="400000"/>
                    </a:lnR>
                    <a:lnT w="12700">
                      <a:solidFill>
                        <a:schemeClr val="accent6"/>
                      </a:solidFill>
                    </a:lnT>
                    <a:lnB w="12700">
                      <a:solidFill>
                        <a:schemeClr val="accent6"/>
                      </a:solidFill>
                    </a:lnB>
                  </a:tcPr>
                </a:tc>
                <a:tc>
                  <a:txBody>
                    <a:bodyPr/>
                    <a:lstStyle/>
                    <a:p>
                      <a:pPr algn="ctr">
                        <a:lnSpc>
                          <a:spcPct val="150000"/>
                        </a:lnSpc>
                        <a:defRPr b="1" sz="1800">
                          <a:latin typeface="Times New Roman"/>
                          <a:ea typeface="Times New Roman"/>
                          <a:cs typeface="Times New Roman"/>
                          <a:sym typeface="Times New Roman"/>
                        </a:defRPr>
                      </a:pPr>
                      <a:r>
                        <a:t>Current</a:t>
                      </a:r>
                      <a:endParaRPr sz="1600"/>
                    </a:p>
                    <a:p>
                      <a:pPr algn="ctr">
                        <a:lnSpc>
                          <a:spcPct val="150000"/>
                        </a:lnSpc>
                        <a:defRPr b="1" sz="1800">
                          <a:latin typeface="Times New Roman"/>
                          <a:ea typeface="Times New Roman"/>
                          <a:cs typeface="Times New Roman"/>
                          <a:sym typeface="Times New Roman"/>
                        </a:defRPr>
                      </a:pPr>
                      <a:r>
                        <a:t>(Amp.)</a:t>
                      </a:r>
                    </a:p>
                  </a:txBody>
                  <a:tcPr marL="0" marR="0" marT="0" marB="0" anchor="b" anchorCtr="0" horzOverflow="overflow">
                    <a:lnL w="12700">
                      <a:miter lim="400000"/>
                    </a:lnL>
                    <a:lnR w="12700">
                      <a:miter lim="400000"/>
                    </a:lnR>
                    <a:lnT w="12700">
                      <a:solidFill>
                        <a:schemeClr val="accent6"/>
                      </a:solidFill>
                    </a:lnT>
                    <a:lnB w="12700">
                      <a:solidFill>
                        <a:schemeClr val="accent6"/>
                      </a:solidFill>
                    </a:lnB>
                  </a:tcPr>
                </a:tc>
                <a:tc>
                  <a:txBody>
                    <a:bodyPr/>
                    <a:lstStyle/>
                    <a:p>
                      <a:pPr algn="ctr">
                        <a:lnSpc>
                          <a:spcPct val="150000"/>
                        </a:lnSpc>
                        <a:defRPr b="1" sz="1800">
                          <a:latin typeface="Times New Roman"/>
                          <a:ea typeface="Times New Roman"/>
                          <a:cs typeface="Times New Roman"/>
                          <a:sym typeface="Times New Roman"/>
                        </a:defRPr>
                      </a:pPr>
                      <a:r>
                        <a:t>3-Phase Active </a:t>
                      </a:r>
                      <a:endParaRPr sz="1600"/>
                    </a:p>
                    <a:p>
                      <a:pPr algn="ctr">
                        <a:lnSpc>
                          <a:spcPct val="150000"/>
                        </a:lnSpc>
                        <a:defRPr b="1" sz="1800">
                          <a:latin typeface="Times New Roman"/>
                          <a:ea typeface="Times New Roman"/>
                          <a:cs typeface="Times New Roman"/>
                          <a:sym typeface="Times New Roman"/>
                        </a:defRPr>
                      </a:pPr>
                      <a:r>
                        <a:t>Power (Watts)</a:t>
                      </a:r>
                    </a:p>
                  </a:txBody>
                  <a:tcPr marL="0" marR="0" marT="0" marB="0" anchor="b" anchorCtr="0" horzOverflow="overflow">
                    <a:lnL w="12700">
                      <a:miter lim="400000"/>
                    </a:lnL>
                    <a:lnR w="12700">
                      <a:miter lim="400000"/>
                    </a:lnR>
                    <a:lnT w="12700">
                      <a:solidFill>
                        <a:schemeClr val="accent6"/>
                      </a:solidFill>
                    </a:lnT>
                    <a:lnB w="12700">
                      <a:solidFill>
                        <a:schemeClr val="accent6"/>
                      </a:solidFill>
                    </a:lnB>
                  </a:tcPr>
                </a:tc>
                <a:tc>
                  <a:txBody>
                    <a:bodyPr/>
                    <a:lstStyle/>
                    <a:p>
                      <a:pPr algn="ctr">
                        <a:lnSpc>
                          <a:spcPct val="150000"/>
                        </a:lnSpc>
                        <a:defRPr b="1" sz="1800">
                          <a:latin typeface="Times New Roman"/>
                          <a:ea typeface="Times New Roman"/>
                          <a:cs typeface="Times New Roman"/>
                          <a:sym typeface="Times New Roman"/>
                        </a:defRPr>
                      </a:pPr>
                      <a:r>
                        <a:t>3-Phase Reactive</a:t>
                      </a:r>
                      <a:endParaRPr sz="1600"/>
                    </a:p>
                    <a:p>
                      <a:pPr algn="ctr">
                        <a:lnSpc>
                          <a:spcPct val="150000"/>
                        </a:lnSpc>
                        <a:defRPr b="1" sz="1800">
                          <a:latin typeface="Times New Roman"/>
                          <a:ea typeface="Times New Roman"/>
                          <a:cs typeface="Times New Roman"/>
                          <a:sym typeface="Times New Roman"/>
                        </a:defRPr>
                      </a:pPr>
                      <a:r>
                        <a:t>Power (Var)</a:t>
                      </a:r>
                    </a:p>
                  </a:txBody>
                  <a:tcPr marL="0" marR="0" marT="0" marB="0" anchor="b" anchorCtr="0" horzOverflow="overflow">
                    <a:lnL w="12700">
                      <a:miter lim="400000"/>
                    </a:lnL>
                    <a:lnR w="12700">
                      <a:miter lim="400000"/>
                    </a:lnR>
                    <a:lnT w="12700">
                      <a:solidFill>
                        <a:schemeClr val="accent6"/>
                      </a:solidFill>
                    </a:lnT>
                    <a:lnB w="12700">
                      <a:solidFill>
                        <a:schemeClr val="accent6"/>
                      </a:solidFill>
                    </a:lnB>
                  </a:tcPr>
                </a:tc>
              </a:tr>
              <a:tr h="468927">
                <a:tc>
                  <a:txBody>
                    <a:bodyPr/>
                    <a:lstStyle/>
                    <a:p>
                      <a:pPr algn="ctr">
                        <a:lnSpc>
                          <a:spcPct val="150000"/>
                        </a:lnSpc>
                        <a:defRPr sz="1800"/>
                      </a:pPr>
                      <a:r>
                        <a:rPr b="1"/>
                        <a:t>180</a:t>
                      </a:r>
                    </a:p>
                  </a:txBody>
                  <a:tcPr marL="0" marR="0" marT="0" marB="0" anchor="b" anchorCtr="0" horzOverflow="overflow">
                    <a:lnL w="12700">
                      <a:miter lim="400000"/>
                    </a:lnL>
                    <a:lnR w="12700">
                      <a:miter lim="400000"/>
                    </a:lnR>
                    <a:lnT w="12700">
                      <a:solidFill>
                        <a:schemeClr val="accent6"/>
                      </a:solidFill>
                    </a:lnT>
                    <a:lnB w="12700">
                      <a:miter lim="400000"/>
                    </a:lnB>
                    <a:solidFill>
                      <a:schemeClr val="accent6">
                        <a:alpha val="20000"/>
                      </a:schemeClr>
                    </a:solidFill>
                  </a:tcPr>
                </a:tc>
                <a:tc>
                  <a:txBody>
                    <a:bodyPr/>
                    <a:lstStyle/>
                    <a:p>
                      <a:pPr algn="ctr">
                        <a:lnSpc>
                          <a:spcPct val="150000"/>
                        </a:lnSpc>
                        <a:defRPr sz="1800"/>
                      </a:pPr>
                      <a:r>
                        <a:t>77.9</a:t>
                      </a:r>
                    </a:p>
                  </a:txBody>
                  <a:tcPr marL="0" marR="0" marT="0" marB="0" anchor="b" anchorCtr="0" horzOverflow="overflow">
                    <a:lnL w="12700">
                      <a:miter lim="400000"/>
                    </a:lnL>
                    <a:lnR w="12700">
                      <a:miter lim="400000"/>
                    </a:lnR>
                    <a:lnT w="12700">
                      <a:solidFill>
                        <a:schemeClr val="accent6"/>
                      </a:solidFill>
                    </a:lnT>
                    <a:lnB w="12700">
                      <a:miter lim="400000"/>
                    </a:lnB>
                    <a:solidFill>
                      <a:schemeClr val="accent6">
                        <a:alpha val="20000"/>
                      </a:schemeClr>
                    </a:solidFill>
                  </a:tcPr>
                </a:tc>
                <a:tc>
                  <a:txBody>
                    <a:bodyPr/>
                    <a:lstStyle/>
                    <a:p>
                      <a:pPr algn="ctr">
                        <a:lnSpc>
                          <a:spcPct val="150000"/>
                        </a:lnSpc>
                        <a:defRPr sz="1800"/>
                      </a:pPr>
                      <a:r>
                        <a:t>50.4</a:t>
                      </a:r>
                    </a:p>
                  </a:txBody>
                  <a:tcPr marL="0" marR="0" marT="0" marB="0" anchor="b" anchorCtr="0" horzOverflow="overflow">
                    <a:lnL w="12700">
                      <a:miter lim="400000"/>
                    </a:lnL>
                    <a:lnR w="12700">
                      <a:miter lim="400000"/>
                    </a:lnR>
                    <a:lnT w="12700">
                      <a:solidFill>
                        <a:schemeClr val="accent6"/>
                      </a:solidFill>
                    </a:lnT>
                    <a:lnB w="12700">
                      <a:miter lim="400000"/>
                    </a:lnB>
                    <a:solidFill>
                      <a:schemeClr val="accent6">
                        <a:alpha val="20000"/>
                      </a:schemeClr>
                    </a:solidFill>
                  </a:tcPr>
                </a:tc>
                <a:tc>
                  <a:txBody>
                    <a:bodyPr/>
                    <a:lstStyle/>
                    <a:p>
                      <a:pPr algn="ctr">
                        <a:lnSpc>
                          <a:spcPct val="150000"/>
                        </a:lnSpc>
                        <a:defRPr sz="1800"/>
                      </a:pPr>
                      <a:r>
                        <a:t>2.98E+06</a:t>
                      </a:r>
                    </a:p>
                  </a:txBody>
                  <a:tcPr marL="0" marR="0" marT="0" marB="0" anchor="b" anchorCtr="0" horzOverflow="overflow">
                    <a:lnL w="12700">
                      <a:miter lim="400000"/>
                    </a:lnL>
                    <a:lnR w="12700">
                      <a:miter lim="400000"/>
                    </a:lnR>
                    <a:lnT w="12700">
                      <a:solidFill>
                        <a:schemeClr val="accent6"/>
                      </a:solidFill>
                    </a:lnT>
                    <a:lnB w="12700">
                      <a:miter lim="400000"/>
                    </a:lnB>
                    <a:solidFill>
                      <a:schemeClr val="accent6">
                        <a:alpha val="20000"/>
                      </a:schemeClr>
                    </a:solidFill>
                  </a:tcPr>
                </a:tc>
                <a:tc>
                  <a:txBody>
                    <a:bodyPr/>
                    <a:lstStyle/>
                    <a:p>
                      <a:pPr algn="ctr">
                        <a:lnSpc>
                          <a:spcPct val="150000"/>
                        </a:lnSpc>
                        <a:defRPr sz="1800"/>
                      </a:pPr>
                      <a:r>
                        <a:t>6.23E+07</a:t>
                      </a:r>
                    </a:p>
                  </a:txBody>
                  <a:tcPr marL="0" marR="0" marT="0" marB="0" anchor="b" anchorCtr="0" horzOverflow="overflow">
                    <a:lnL w="12700">
                      <a:miter lim="400000"/>
                    </a:lnL>
                    <a:lnR w="12700">
                      <a:miter lim="400000"/>
                    </a:lnR>
                    <a:lnT w="12700">
                      <a:solidFill>
                        <a:schemeClr val="accent6"/>
                      </a:solidFill>
                    </a:lnT>
                    <a:lnB w="12700">
                      <a:miter lim="400000"/>
                    </a:lnB>
                    <a:solidFill>
                      <a:schemeClr val="accent6">
                        <a:alpha val="20000"/>
                      </a:schemeClr>
                    </a:solidFill>
                  </a:tcPr>
                </a:tc>
              </a:tr>
              <a:tr h="468927">
                <a:tc>
                  <a:txBody>
                    <a:bodyPr/>
                    <a:lstStyle/>
                    <a:p>
                      <a:pPr algn="ctr">
                        <a:lnSpc>
                          <a:spcPct val="150000"/>
                        </a:lnSpc>
                        <a:defRPr sz="1800"/>
                      </a:pPr>
                      <a:r>
                        <a:rPr b="1"/>
                        <a:t>160</a:t>
                      </a:r>
                    </a:p>
                  </a:txBody>
                  <a:tcPr marL="0" marR="0" marT="0" marB="0" anchor="b" anchorCtr="0" horzOverflow="overflow">
                    <a:lnL w="12700">
                      <a:miter lim="400000"/>
                    </a:lnL>
                    <a:lnR w="12700">
                      <a:miter lim="400000"/>
                    </a:lnR>
                    <a:lnT w="12700">
                      <a:miter lim="400000"/>
                    </a:lnT>
                    <a:lnB w="12700">
                      <a:miter lim="400000"/>
                    </a:lnB>
                  </a:tcPr>
                </a:tc>
                <a:tc>
                  <a:txBody>
                    <a:bodyPr/>
                    <a:lstStyle/>
                    <a:p>
                      <a:pPr algn="ctr">
                        <a:lnSpc>
                          <a:spcPct val="150000"/>
                        </a:lnSpc>
                        <a:defRPr sz="1800"/>
                      </a:pPr>
                      <a:r>
                        <a:t>77.9</a:t>
                      </a:r>
                    </a:p>
                  </a:txBody>
                  <a:tcPr marL="0" marR="0" marT="0" marB="0" anchor="b" anchorCtr="0" horzOverflow="overflow">
                    <a:lnL w="12700">
                      <a:miter lim="400000"/>
                    </a:lnL>
                    <a:lnR w="12700">
                      <a:miter lim="400000"/>
                    </a:lnR>
                    <a:lnT w="12700">
                      <a:miter lim="400000"/>
                    </a:lnT>
                    <a:lnB w="12700">
                      <a:miter lim="400000"/>
                    </a:lnB>
                  </a:tcPr>
                </a:tc>
                <a:tc>
                  <a:txBody>
                    <a:bodyPr/>
                    <a:lstStyle/>
                    <a:p>
                      <a:pPr algn="ctr">
                        <a:lnSpc>
                          <a:spcPct val="150000"/>
                        </a:lnSpc>
                        <a:defRPr sz="1800"/>
                      </a:pPr>
                      <a:r>
                        <a:t>50.4</a:t>
                      </a:r>
                    </a:p>
                  </a:txBody>
                  <a:tcPr marL="0" marR="0" marT="0" marB="0" anchor="b" anchorCtr="0" horzOverflow="overflow">
                    <a:lnL w="12700">
                      <a:miter lim="400000"/>
                    </a:lnL>
                    <a:lnR w="12700">
                      <a:miter lim="400000"/>
                    </a:lnR>
                    <a:lnT w="12700">
                      <a:miter lim="400000"/>
                    </a:lnT>
                    <a:lnB w="12700">
                      <a:miter lim="400000"/>
                    </a:lnB>
                  </a:tcPr>
                </a:tc>
                <a:tc>
                  <a:txBody>
                    <a:bodyPr/>
                    <a:lstStyle/>
                    <a:p>
                      <a:pPr algn="ctr">
                        <a:lnSpc>
                          <a:spcPct val="150000"/>
                        </a:lnSpc>
                        <a:defRPr sz="1800"/>
                      </a:pPr>
                      <a:r>
                        <a:t>2.98E+06</a:t>
                      </a:r>
                    </a:p>
                  </a:txBody>
                  <a:tcPr marL="0" marR="0" marT="0" marB="0" anchor="b" anchorCtr="0" horzOverflow="overflow">
                    <a:lnL w="12700">
                      <a:miter lim="400000"/>
                    </a:lnL>
                    <a:lnR w="12700">
                      <a:miter lim="400000"/>
                    </a:lnR>
                    <a:lnT w="12700">
                      <a:miter lim="400000"/>
                    </a:lnT>
                    <a:lnB w="12700">
                      <a:miter lim="400000"/>
                    </a:lnB>
                  </a:tcPr>
                </a:tc>
                <a:tc>
                  <a:txBody>
                    <a:bodyPr/>
                    <a:lstStyle/>
                    <a:p>
                      <a:pPr algn="ctr">
                        <a:lnSpc>
                          <a:spcPct val="150000"/>
                        </a:lnSpc>
                        <a:defRPr sz="1800"/>
                      </a:pPr>
                      <a:r>
                        <a:t>6.23E+07</a:t>
                      </a:r>
                    </a:p>
                  </a:txBody>
                  <a:tcPr marL="0" marR="0" marT="0" marB="0" anchor="b" anchorCtr="0" horzOverflow="overflow">
                    <a:lnL w="12700">
                      <a:miter lim="400000"/>
                    </a:lnL>
                    <a:lnR w="12700">
                      <a:miter lim="400000"/>
                    </a:lnR>
                    <a:lnT w="12700">
                      <a:miter lim="400000"/>
                    </a:lnT>
                    <a:lnB w="12700">
                      <a:miter lim="400000"/>
                    </a:lnB>
                  </a:tcPr>
                </a:tc>
              </a:tr>
              <a:tr h="468927">
                <a:tc>
                  <a:txBody>
                    <a:bodyPr/>
                    <a:lstStyle/>
                    <a:p>
                      <a:pPr algn="ctr">
                        <a:lnSpc>
                          <a:spcPct val="150000"/>
                        </a:lnSpc>
                        <a:defRPr sz="1800"/>
                      </a:pPr>
                      <a:r>
                        <a:rPr b="1"/>
                        <a:t>140</a:t>
                      </a:r>
                    </a:p>
                  </a:txBody>
                  <a:tcPr marL="0" marR="0" marT="0" marB="0" anchor="b" anchorCtr="0" horzOverflow="overflow">
                    <a:lnL w="12700">
                      <a:miter lim="400000"/>
                    </a:lnL>
                    <a:lnR w="12700">
                      <a:miter lim="400000"/>
                    </a:lnR>
                    <a:lnT w="12700">
                      <a:miter lim="400000"/>
                    </a:lnT>
                    <a:lnB w="12700">
                      <a:miter lim="400000"/>
                    </a:lnB>
                    <a:solidFill>
                      <a:schemeClr val="accent6">
                        <a:alpha val="20000"/>
                      </a:schemeClr>
                    </a:solidFill>
                  </a:tcPr>
                </a:tc>
                <a:tc>
                  <a:txBody>
                    <a:bodyPr/>
                    <a:lstStyle/>
                    <a:p>
                      <a:pPr algn="ctr">
                        <a:lnSpc>
                          <a:spcPct val="150000"/>
                        </a:lnSpc>
                        <a:defRPr sz="1800"/>
                      </a:pPr>
                      <a:r>
                        <a:t>77.9</a:t>
                      </a:r>
                    </a:p>
                  </a:txBody>
                  <a:tcPr marL="0" marR="0" marT="0" marB="0" anchor="b" anchorCtr="0" horzOverflow="overflow">
                    <a:lnL w="12700">
                      <a:miter lim="400000"/>
                    </a:lnL>
                    <a:lnR w="12700">
                      <a:miter lim="400000"/>
                    </a:lnR>
                    <a:lnT w="12700">
                      <a:miter lim="400000"/>
                    </a:lnT>
                    <a:lnB w="12700">
                      <a:miter lim="400000"/>
                    </a:lnB>
                    <a:solidFill>
                      <a:schemeClr val="accent6">
                        <a:alpha val="20000"/>
                      </a:schemeClr>
                    </a:solidFill>
                  </a:tcPr>
                </a:tc>
                <a:tc>
                  <a:txBody>
                    <a:bodyPr/>
                    <a:lstStyle/>
                    <a:p>
                      <a:pPr algn="ctr">
                        <a:lnSpc>
                          <a:spcPct val="150000"/>
                        </a:lnSpc>
                        <a:defRPr sz="1800"/>
                      </a:pPr>
                      <a:r>
                        <a:t>50.4</a:t>
                      </a:r>
                    </a:p>
                  </a:txBody>
                  <a:tcPr marL="0" marR="0" marT="0" marB="0" anchor="b" anchorCtr="0" horzOverflow="overflow">
                    <a:lnL w="12700">
                      <a:miter lim="400000"/>
                    </a:lnL>
                    <a:lnR w="12700">
                      <a:miter lim="400000"/>
                    </a:lnR>
                    <a:lnT w="12700">
                      <a:miter lim="400000"/>
                    </a:lnT>
                    <a:lnB w="12700">
                      <a:miter lim="400000"/>
                    </a:lnB>
                    <a:solidFill>
                      <a:schemeClr val="accent6">
                        <a:alpha val="20000"/>
                      </a:schemeClr>
                    </a:solidFill>
                  </a:tcPr>
                </a:tc>
                <a:tc>
                  <a:txBody>
                    <a:bodyPr/>
                    <a:lstStyle/>
                    <a:p>
                      <a:pPr algn="ctr">
                        <a:lnSpc>
                          <a:spcPct val="150000"/>
                        </a:lnSpc>
                        <a:defRPr sz="1800"/>
                      </a:pPr>
                      <a:r>
                        <a:t>2.98E+06</a:t>
                      </a:r>
                    </a:p>
                  </a:txBody>
                  <a:tcPr marL="0" marR="0" marT="0" marB="0" anchor="b" anchorCtr="0" horzOverflow="overflow">
                    <a:lnL w="12700">
                      <a:miter lim="400000"/>
                    </a:lnL>
                    <a:lnR w="12700">
                      <a:miter lim="400000"/>
                    </a:lnR>
                    <a:lnT w="12700">
                      <a:miter lim="400000"/>
                    </a:lnT>
                    <a:lnB w="12700">
                      <a:miter lim="400000"/>
                    </a:lnB>
                    <a:solidFill>
                      <a:schemeClr val="accent6">
                        <a:alpha val="20000"/>
                      </a:schemeClr>
                    </a:solidFill>
                  </a:tcPr>
                </a:tc>
                <a:tc>
                  <a:txBody>
                    <a:bodyPr/>
                    <a:lstStyle/>
                    <a:p>
                      <a:pPr algn="ctr">
                        <a:lnSpc>
                          <a:spcPct val="150000"/>
                        </a:lnSpc>
                        <a:defRPr sz="1800"/>
                      </a:pPr>
                      <a:r>
                        <a:t>6.23E+07</a:t>
                      </a:r>
                    </a:p>
                  </a:txBody>
                  <a:tcPr marL="0" marR="0" marT="0" marB="0" anchor="b" anchorCtr="0" horzOverflow="overflow">
                    <a:lnL w="12700">
                      <a:miter lim="400000"/>
                    </a:lnL>
                    <a:lnR w="12700">
                      <a:miter lim="400000"/>
                    </a:lnR>
                    <a:lnT w="12700">
                      <a:miter lim="400000"/>
                    </a:lnT>
                    <a:lnB w="12700">
                      <a:miter lim="400000"/>
                    </a:lnB>
                    <a:solidFill>
                      <a:schemeClr val="accent6">
                        <a:alpha val="20000"/>
                      </a:schemeClr>
                    </a:solidFill>
                  </a:tcPr>
                </a:tc>
              </a:tr>
              <a:tr h="468927">
                <a:tc>
                  <a:txBody>
                    <a:bodyPr/>
                    <a:lstStyle/>
                    <a:p>
                      <a:pPr algn="ctr">
                        <a:lnSpc>
                          <a:spcPct val="150000"/>
                        </a:lnSpc>
                        <a:defRPr sz="1800"/>
                      </a:pPr>
                      <a:r>
                        <a:rPr b="1"/>
                        <a:t>120</a:t>
                      </a:r>
                    </a:p>
                  </a:txBody>
                  <a:tcPr marL="0" marR="0" marT="0" marB="0" anchor="b" anchorCtr="0" horzOverflow="overflow">
                    <a:lnL w="12700">
                      <a:miter lim="400000"/>
                    </a:lnL>
                    <a:lnR w="12700">
                      <a:miter lim="400000"/>
                    </a:lnR>
                    <a:lnT w="12700">
                      <a:miter lim="400000"/>
                    </a:lnT>
                    <a:lnB w="12700">
                      <a:miter lim="400000"/>
                    </a:lnB>
                  </a:tcPr>
                </a:tc>
                <a:tc>
                  <a:txBody>
                    <a:bodyPr/>
                    <a:lstStyle/>
                    <a:p>
                      <a:pPr algn="ctr">
                        <a:lnSpc>
                          <a:spcPct val="150000"/>
                        </a:lnSpc>
                        <a:defRPr sz="1800"/>
                      </a:pPr>
                      <a:r>
                        <a:t>77.9</a:t>
                      </a:r>
                    </a:p>
                  </a:txBody>
                  <a:tcPr marL="0" marR="0" marT="0" marB="0" anchor="b" anchorCtr="0" horzOverflow="overflow">
                    <a:lnL w="12700">
                      <a:miter lim="400000"/>
                    </a:lnL>
                    <a:lnR w="12700">
                      <a:miter lim="400000"/>
                    </a:lnR>
                    <a:lnT w="12700">
                      <a:miter lim="400000"/>
                    </a:lnT>
                    <a:lnB w="12700">
                      <a:miter lim="400000"/>
                    </a:lnB>
                  </a:tcPr>
                </a:tc>
                <a:tc>
                  <a:txBody>
                    <a:bodyPr/>
                    <a:lstStyle/>
                    <a:p>
                      <a:pPr algn="ctr">
                        <a:lnSpc>
                          <a:spcPct val="150000"/>
                        </a:lnSpc>
                        <a:defRPr sz="1800"/>
                      </a:pPr>
                      <a:r>
                        <a:t>50.4</a:t>
                      </a:r>
                    </a:p>
                  </a:txBody>
                  <a:tcPr marL="0" marR="0" marT="0" marB="0" anchor="b" anchorCtr="0" horzOverflow="overflow">
                    <a:lnL w="12700">
                      <a:miter lim="400000"/>
                    </a:lnL>
                    <a:lnR w="12700">
                      <a:miter lim="400000"/>
                    </a:lnR>
                    <a:lnT w="12700">
                      <a:miter lim="400000"/>
                    </a:lnT>
                    <a:lnB w="12700">
                      <a:miter lim="400000"/>
                    </a:lnB>
                  </a:tcPr>
                </a:tc>
                <a:tc>
                  <a:txBody>
                    <a:bodyPr/>
                    <a:lstStyle/>
                    <a:p>
                      <a:pPr algn="ctr">
                        <a:lnSpc>
                          <a:spcPct val="150000"/>
                        </a:lnSpc>
                        <a:defRPr sz="1800"/>
                      </a:pPr>
                      <a:r>
                        <a:t>2.98E+06</a:t>
                      </a:r>
                    </a:p>
                  </a:txBody>
                  <a:tcPr marL="0" marR="0" marT="0" marB="0" anchor="b" anchorCtr="0" horzOverflow="overflow">
                    <a:lnL w="12700">
                      <a:miter lim="400000"/>
                    </a:lnL>
                    <a:lnR w="12700">
                      <a:miter lim="400000"/>
                    </a:lnR>
                    <a:lnT w="12700">
                      <a:miter lim="400000"/>
                    </a:lnT>
                    <a:lnB w="12700">
                      <a:miter lim="400000"/>
                    </a:lnB>
                  </a:tcPr>
                </a:tc>
                <a:tc>
                  <a:txBody>
                    <a:bodyPr/>
                    <a:lstStyle/>
                    <a:p>
                      <a:pPr algn="ctr">
                        <a:lnSpc>
                          <a:spcPct val="150000"/>
                        </a:lnSpc>
                        <a:defRPr sz="1800"/>
                      </a:pPr>
                      <a:r>
                        <a:t>6.23E+07</a:t>
                      </a:r>
                    </a:p>
                  </a:txBody>
                  <a:tcPr marL="0" marR="0" marT="0" marB="0" anchor="b" anchorCtr="0" horzOverflow="overflow">
                    <a:lnL w="12700">
                      <a:miter lim="400000"/>
                    </a:lnL>
                    <a:lnR w="12700">
                      <a:miter lim="400000"/>
                    </a:lnR>
                    <a:lnT w="12700">
                      <a:miter lim="400000"/>
                    </a:lnT>
                    <a:lnB w="12700">
                      <a:miter lim="400000"/>
                    </a:lnB>
                  </a:tcPr>
                </a:tc>
              </a:tr>
              <a:tr h="468927">
                <a:tc>
                  <a:txBody>
                    <a:bodyPr/>
                    <a:lstStyle/>
                    <a:p>
                      <a:pPr algn="ctr">
                        <a:lnSpc>
                          <a:spcPct val="150000"/>
                        </a:lnSpc>
                        <a:defRPr sz="1800"/>
                      </a:pPr>
                      <a:r>
                        <a:rPr b="1"/>
                        <a:t>100</a:t>
                      </a:r>
                    </a:p>
                  </a:txBody>
                  <a:tcPr marL="0" marR="0" marT="0" marB="0" anchor="b" anchorCtr="0" horzOverflow="overflow">
                    <a:lnL w="12700">
                      <a:miter lim="400000"/>
                    </a:lnL>
                    <a:lnR w="12700">
                      <a:miter lim="400000"/>
                    </a:lnR>
                    <a:lnT w="12700">
                      <a:miter lim="400000"/>
                    </a:lnT>
                    <a:lnB w="12700">
                      <a:miter lim="400000"/>
                    </a:lnB>
                    <a:solidFill>
                      <a:schemeClr val="accent6">
                        <a:alpha val="20000"/>
                      </a:schemeClr>
                    </a:solidFill>
                  </a:tcPr>
                </a:tc>
                <a:tc>
                  <a:txBody>
                    <a:bodyPr/>
                    <a:lstStyle/>
                    <a:p>
                      <a:pPr algn="ctr">
                        <a:lnSpc>
                          <a:spcPct val="150000"/>
                        </a:lnSpc>
                        <a:defRPr sz="1800"/>
                      </a:pPr>
                      <a:r>
                        <a:t>82.88</a:t>
                      </a:r>
                    </a:p>
                  </a:txBody>
                  <a:tcPr marL="0" marR="0" marT="0" marB="0" anchor="b" anchorCtr="0" horzOverflow="overflow">
                    <a:lnL w="12700">
                      <a:miter lim="400000"/>
                    </a:lnL>
                    <a:lnR w="12700">
                      <a:miter lim="400000"/>
                    </a:lnR>
                    <a:lnT w="12700">
                      <a:miter lim="400000"/>
                    </a:lnT>
                    <a:lnB w="12700">
                      <a:miter lim="400000"/>
                    </a:lnB>
                    <a:solidFill>
                      <a:schemeClr val="accent6">
                        <a:alpha val="20000"/>
                      </a:schemeClr>
                    </a:solidFill>
                  </a:tcPr>
                </a:tc>
                <a:tc>
                  <a:txBody>
                    <a:bodyPr/>
                    <a:lstStyle/>
                    <a:p>
                      <a:pPr algn="ctr">
                        <a:lnSpc>
                          <a:spcPct val="150000"/>
                        </a:lnSpc>
                        <a:defRPr sz="1800"/>
                      </a:pPr>
                      <a:r>
                        <a:t>50.42</a:t>
                      </a:r>
                    </a:p>
                  </a:txBody>
                  <a:tcPr marL="0" marR="0" marT="0" marB="0" anchor="b" anchorCtr="0" horzOverflow="overflow">
                    <a:lnL w="12700">
                      <a:miter lim="400000"/>
                    </a:lnL>
                    <a:lnR w="12700">
                      <a:miter lim="400000"/>
                    </a:lnR>
                    <a:lnT w="12700">
                      <a:miter lim="400000"/>
                    </a:lnT>
                    <a:lnB w="12700">
                      <a:miter lim="400000"/>
                    </a:lnB>
                    <a:solidFill>
                      <a:schemeClr val="accent6">
                        <a:alpha val="20000"/>
                      </a:schemeClr>
                    </a:solidFill>
                  </a:tcPr>
                </a:tc>
                <a:tc>
                  <a:txBody>
                    <a:bodyPr/>
                    <a:lstStyle/>
                    <a:p>
                      <a:pPr algn="ctr">
                        <a:lnSpc>
                          <a:spcPct val="150000"/>
                        </a:lnSpc>
                        <a:defRPr sz="1800"/>
                      </a:pPr>
                      <a:r>
                        <a:t>2.98E+06</a:t>
                      </a:r>
                    </a:p>
                  </a:txBody>
                  <a:tcPr marL="0" marR="0" marT="0" marB="0" anchor="b" anchorCtr="0" horzOverflow="overflow">
                    <a:lnL w="12700">
                      <a:miter lim="400000"/>
                    </a:lnL>
                    <a:lnR w="12700">
                      <a:miter lim="400000"/>
                    </a:lnR>
                    <a:lnT w="12700">
                      <a:miter lim="400000"/>
                    </a:lnT>
                    <a:lnB w="12700">
                      <a:miter lim="400000"/>
                    </a:lnB>
                    <a:solidFill>
                      <a:schemeClr val="accent6">
                        <a:alpha val="20000"/>
                      </a:schemeClr>
                    </a:solidFill>
                  </a:tcPr>
                </a:tc>
                <a:tc>
                  <a:txBody>
                    <a:bodyPr/>
                    <a:lstStyle/>
                    <a:p>
                      <a:pPr algn="ctr">
                        <a:lnSpc>
                          <a:spcPct val="150000"/>
                        </a:lnSpc>
                        <a:defRPr sz="1800"/>
                      </a:pPr>
                      <a:r>
                        <a:t>6.23E+07</a:t>
                      </a:r>
                    </a:p>
                  </a:txBody>
                  <a:tcPr marL="0" marR="0" marT="0" marB="0" anchor="b" anchorCtr="0" horzOverflow="overflow">
                    <a:lnL w="12700">
                      <a:miter lim="400000"/>
                    </a:lnL>
                    <a:lnR w="12700">
                      <a:miter lim="400000"/>
                    </a:lnR>
                    <a:lnT w="12700">
                      <a:miter lim="400000"/>
                    </a:lnT>
                    <a:lnB w="12700">
                      <a:miter lim="400000"/>
                    </a:lnB>
                    <a:solidFill>
                      <a:schemeClr val="accent6">
                        <a:alpha val="20000"/>
                      </a:schemeClr>
                    </a:solidFill>
                  </a:tcPr>
                </a:tc>
              </a:tr>
              <a:tr h="468927">
                <a:tc>
                  <a:txBody>
                    <a:bodyPr/>
                    <a:lstStyle/>
                    <a:p>
                      <a:pPr algn="ctr">
                        <a:lnSpc>
                          <a:spcPct val="150000"/>
                        </a:lnSpc>
                        <a:defRPr sz="1800"/>
                      </a:pPr>
                      <a:r>
                        <a:rPr b="1"/>
                        <a:t>80</a:t>
                      </a:r>
                    </a:p>
                  </a:txBody>
                  <a:tcPr marL="0" marR="0" marT="0" marB="0" anchor="b" anchorCtr="0" horzOverflow="overflow">
                    <a:lnL w="12700">
                      <a:miter lim="400000"/>
                    </a:lnL>
                    <a:lnR w="12700">
                      <a:miter lim="400000"/>
                    </a:lnR>
                    <a:lnT w="12700">
                      <a:miter lim="400000"/>
                    </a:lnT>
                    <a:lnB w="12700">
                      <a:miter lim="400000"/>
                    </a:lnB>
                  </a:tcPr>
                </a:tc>
                <a:tc>
                  <a:txBody>
                    <a:bodyPr/>
                    <a:lstStyle/>
                    <a:p>
                      <a:pPr algn="ctr">
                        <a:lnSpc>
                          <a:spcPct val="150000"/>
                        </a:lnSpc>
                        <a:defRPr sz="1800"/>
                      </a:pPr>
                      <a:r>
                        <a:t>100.2</a:t>
                      </a:r>
                    </a:p>
                  </a:txBody>
                  <a:tcPr marL="0" marR="0" marT="0" marB="0" anchor="b" anchorCtr="0" horzOverflow="overflow">
                    <a:lnL w="12700">
                      <a:miter lim="400000"/>
                    </a:lnL>
                    <a:lnR w="12700">
                      <a:miter lim="400000"/>
                    </a:lnR>
                    <a:lnT w="12700">
                      <a:miter lim="400000"/>
                    </a:lnT>
                    <a:lnB w="12700">
                      <a:miter lim="400000"/>
                    </a:lnB>
                  </a:tcPr>
                </a:tc>
                <a:tc>
                  <a:txBody>
                    <a:bodyPr/>
                    <a:lstStyle/>
                    <a:p>
                      <a:pPr algn="ctr">
                        <a:lnSpc>
                          <a:spcPct val="150000"/>
                        </a:lnSpc>
                        <a:defRPr sz="1800"/>
                      </a:pPr>
                      <a:r>
                        <a:t>50.43</a:t>
                      </a:r>
                    </a:p>
                  </a:txBody>
                  <a:tcPr marL="0" marR="0" marT="0" marB="0" anchor="b" anchorCtr="0" horzOverflow="overflow">
                    <a:lnL w="12700">
                      <a:miter lim="400000"/>
                    </a:lnL>
                    <a:lnR w="12700">
                      <a:miter lim="400000"/>
                    </a:lnR>
                    <a:lnT w="12700">
                      <a:miter lim="400000"/>
                    </a:lnT>
                    <a:lnB w="12700">
                      <a:miter lim="400000"/>
                    </a:lnB>
                  </a:tcPr>
                </a:tc>
                <a:tc>
                  <a:txBody>
                    <a:bodyPr/>
                    <a:lstStyle/>
                    <a:p>
                      <a:pPr algn="ctr">
                        <a:lnSpc>
                          <a:spcPct val="150000"/>
                        </a:lnSpc>
                        <a:defRPr sz="1800"/>
                      </a:pPr>
                      <a:r>
                        <a:t>2.98E+06</a:t>
                      </a:r>
                    </a:p>
                  </a:txBody>
                  <a:tcPr marL="0" marR="0" marT="0" marB="0" anchor="b" anchorCtr="0" horzOverflow="overflow">
                    <a:lnL w="12700">
                      <a:miter lim="400000"/>
                    </a:lnL>
                    <a:lnR w="12700">
                      <a:miter lim="400000"/>
                    </a:lnR>
                    <a:lnT w="12700">
                      <a:miter lim="400000"/>
                    </a:lnT>
                    <a:lnB w="12700">
                      <a:miter lim="400000"/>
                    </a:lnB>
                  </a:tcPr>
                </a:tc>
                <a:tc>
                  <a:txBody>
                    <a:bodyPr/>
                    <a:lstStyle/>
                    <a:p>
                      <a:pPr algn="ctr">
                        <a:lnSpc>
                          <a:spcPct val="150000"/>
                        </a:lnSpc>
                        <a:defRPr sz="1800"/>
                      </a:pPr>
                      <a:r>
                        <a:t>6.23E+07</a:t>
                      </a:r>
                    </a:p>
                  </a:txBody>
                  <a:tcPr marL="0" marR="0" marT="0" marB="0" anchor="b" anchorCtr="0" horzOverflow="overflow">
                    <a:lnL w="12700">
                      <a:miter lim="400000"/>
                    </a:lnL>
                    <a:lnR w="12700">
                      <a:miter lim="400000"/>
                    </a:lnR>
                    <a:lnT w="12700">
                      <a:miter lim="400000"/>
                    </a:lnT>
                    <a:lnB w="12700">
                      <a:miter lim="400000"/>
                    </a:lnB>
                  </a:tcPr>
                </a:tc>
              </a:tr>
              <a:tr h="468927">
                <a:tc>
                  <a:txBody>
                    <a:bodyPr/>
                    <a:lstStyle/>
                    <a:p>
                      <a:pPr algn="ctr">
                        <a:lnSpc>
                          <a:spcPct val="150000"/>
                        </a:lnSpc>
                        <a:defRPr sz="1800"/>
                      </a:pPr>
                      <a:r>
                        <a:rPr b="1"/>
                        <a:t>60</a:t>
                      </a:r>
                    </a:p>
                  </a:txBody>
                  <a:tcPr marL="0" marR="0" marT="0" marB="0" anchor="b" anchorCtr="0" horzOverflow="overflow">
                    <a:lnL w="12700">
                      <a:miter lim="400000"/>
                    </a:lnL>
                    <a:lnR w="12700">
                      <a:miter lim="400000"/>
                    </a:lnR>
                    <a:lnT w="12700">
                      <a:miter lim="400000"/>
                    </a:lnT>
                    <a:lnB w="12700">
                      <a:miter lim="400000"/>
                    </a:lnB>
                    <a:solidFill>
                      <a:schemeClr val="accent6">
                        <a:alpha val="20000"/>
                      </a:schemeClr>
                    </a:solidFill>
                  </a:tcPr>
                </a:tc>
                <a:tc>
                  <a:txBody>
                    <a:bodyPr/>
                    <a:lstStyle/>
                    <a:p>
                      <a:pPr algn="ctr">
                        <a:lnSpc>
                          <a:spcPct val="150000"/>
                        </a:lnSpc>
                        <a:defRPr sz="1800"/>
                      </a:pPr>
                      <a:r>
                        <a:t>40.51</a:t>
                      </a:r>
                    </a:p>
                  </a:txBody>
                  <a:tcPr marL="0" marR="0" marT="0" marB="0" anchor="b" anchorCtr="0" horzOverflow="overflow">
                    <a:lnL w="12700">
                      <a:miter lim="400000"/>
                    </a:lnL>
                    <a:lnR w="12700">
                      <a:miter lim="400000"/>
                    </a:lnR>
                    <a:lnT w="12700">
                      <a:miter lim="400000"/>
                    </a:lnT>
                    <a:lnB w="12700">
                      <a:miter lim="400000"/>
                    </a:lnB>
                    <a:solidFill>
                      <a:schemeClr val="accent6">
                        <a:alpha val="20000"/>
                      </a:schemeClr>
                    </a:solidFill>
                  </a:tcPr>
                </a:tc>
                <a:tc>
                  <a:txBody>
                    <a:bodyPr/>
                    <a:lstStyle/>
                    <a:p>
                      <a:pPr algn="ctr">
                        <a:lnSpc>
                          <a:spcPct val="150000"/>
                        </a:lnSpc>
                        <a:defRPr sz="1800"/>
                      </a:pPr>
                      <a:r>
                        <a:t>49.82</a:t>
                      </a:r>
                    </a:p>
                  </a:txBody>
                  <a:tcPr marL="0" marR="0" marT="0" marB="0" anchor="b" anchorCtr="0" horzOverflow="overflow">
                    <a:lnL w="12700">
                      <a:miter lim="400000"/>
                    </a:lnL>
                    <a:lnR w="12700">
                      <a:miter lim="400000"/>
                    </a:lnR>
                    <a:lnT w="12700">
                      <a:miter lim="400000"/>
                    </a:lnT>
                    <a:lnB w="12700">
                      <a:miter lim="400000"/>
                    </a:lnB>
                    <a:solidFill>
                      <a:schemeClr val="accent6">
                        <a:alpha val="20000"/>
                      </a:schemeClr>
                    </a:solidFill>
                  </a:tcPr>
                </a:tc>
                <a:tc>
                  <a:txBody>
                    <a:bodyPr/>
                    <a:lstStyle/>
                    <a:p>
                      <a:pPr algn="ctr">
                        <a:lnSpc>
                          <a:spcPct val="150000"/>
                        </a:lnSpc>
                        <a:defRPr sz="1800"/>
                      </a:pPr>
                      <a:r>
                        <a:t>2.73E+06</a:t>
                      </a:r>
                    </a:p>
                  </a:txBody>
                  <a:tcPr marL="0" marR="0" marT="0" marB="0" anchor="b" anchorCtr="0" horzOverflow="overflow">
                    <a:lnL w="12700">
                      <a:miter lim="400000"/>
                    </a:lnL>
                    <a:lnR w="12700">
                      <a:miter lim="400000"/>
                    </a:lnR>
                    <a:lnT w="12700">
                      <a:miter lim="400000"/>
                    </a:lnT>
                    <a:lnB w="12700">
                      <a:miter lim="400000"/>
                    </a:lnB>
                    <a:solidFill>
                      <a:schemeClr val="accent6">
                        <a:alpha val="20000"/>
                      </a:schemeClr>
                    </a:solidFill>
                  </a:tcPr>
                </a:tc>
                <a:tc>
                  <a:txBody>
                    <a:bodyPr/>
                    <a:lstStyle/>
                    <a:p>
                      <a:pPr algn="ctr">
                        <a:lnSpc>
                          <a:spcPct val="150000"/>
                        </a:lnSpc>
                        <a:defRPr sz="1800"/>
                      </a:pPr>
                      <a:r>
                        <a:t>5.70E+07</a:t>
                      </a:r>
                    </a:p>
                  </a:txBody>
                  <a:tcPr marL="0" marR="0" marT="0" marB="0" anchor="b" anchorCtr="0" horzOverflow="overflow">
                    <a:lnL w="12700">
                      <a:miter lim="400000"/>
                    </a:lnL>
                    <a:lnR w="12700">
                      <a:miter lim="400000"/>
                    </a:lnR>
                    <a:lnT w="12700">
                      <a:miter lim="400000"/>
                    </a:lnT>
                    <a:lnB w="12700">
                      <a:miter lim="400000"/>
                    </a:lnB>
                    <a:solidFill>
                      <a:schemeClr val="accent6">
                        <a:alpha val="20000"/>
                      </a:schemeClr>
                    </a:solidFill>
                  </a:tcPr>
                </a:tc>
              </a:tr>
              <a:tr h="468927">
                <a:tc>
                  <a:txBody>
                    <a:bodyPr/>
                    <a:lstStyle/>
                    <a:p>
                      <a:pPr algn="ctr">
                        <a:lnSpc>
                          <a:spcPct val="150000"/>
                        </a:lnSpc>
                        <a:defRPr sz="1800"/>
                      </a:pPr>
                      <a:r>
                        <a:rPr b="1"/>
                        <a:t>40</a:t>
                      </a:r>
                    </a:p>
                  </a:txBody>
                  <a:tcPr marL="0" marR="0" marT="0" marB="0" anchor="b" anchorCtr="0" horzOverflow="overflow">
                    <a:lnL w="12700">
                      <a:miter lim="400000"/>
                    </a:lnL>
                    <a:lnR w="12700">
                      <a:miter lim="400000"/>
                    </a:lnR>
                    <a:lnT w="12700">
                      <a:miter lim="400000"/>
                    </a:lnT>
                    <a:lnB w="12700">
                      <a:miter lim="400000"/>
                    </a:lnB>
                  </a:tcPr>
                </a:tc>
                <a:tc>
                  <a:txBody>
                    <a:bodyPr/>
                    <a:lstStyle/>
                    <a:p>
                      <a:pPr algn="ctr">
                        <a:lnSpc>
                          <a:spcPct val="150000"/>
                        </a:lnSpc>
                        <a:defRPr sz="1800"/>
                      </a:pPr>
                      <a:r>
                        <a:t>39.4</a:t>
                      </a:r>
                    </a:p>
                  </a:txBody>
                  <a:tcPr marL="0" marR="0" marT="0" marB="0" anchor="b" anchorCtr="0" horzOverflow="overflow">
                    <a:lnL w="12700">
                      <a:miter lim="400000"/>
                    </a:lnL>
                    <a:lnR w="12700">
                      <a:miter lim="400000"/>
                    </a:lnR>
                    <a:lnT w="12700">
                      <a:miter lim="400000"/>
                    </a:lnT>
                    <a:lnB w="12700">
                      <a:miter lim="400000"/>
                    </a:lnB>
                  </a:tcPr>
                </a:tc>
                <a:tc>
                  <a:txBody>
                    <a:bodyPr/>
                    <a:lstStyle/>
                    <a:p>
                      <a:pPr algn="ctr">
                        <a:lnSpc>
                          <a:spcPct val="150000"/>
                        </a:lnSpc>
                        <a:defRPr sz="1800"/>
                      </a:pPr>
                      <a:r>
                        <a:t>44.37</a:t>
                      </a:r>
                    </a:p>
                  </a:txBody>
                  <a:tcPr marL="0" marR="0" marT="0" marB="0" anchor="b" anchorCtr="0" horzOverflow="overflow">
                    <a:lnL w="12700">
                      <a:miter lim="400000"/>
                    </a:lnL>
                    <a:lnR w="12700">
                      <a:miter lim="400000"/>
                    </a:lnR>
                    <a:lnT w="12700">
                      <a:miter lim="400000"/>
                    </a:lnT>
                    <a:lnB w="12700">
                      <a:miter lim="400000"/>
                    </a:lnB>
                  </a:tcPr>
                </a:tc>
                <a:tc>
                  <a:txBody>
                    <a:bodyPr/>
                    <a:lstStyle/>
                    <a:p>
                      <a:pPr algn="ctr">
                        <a:lnSpc>
                          <a:spcPct val="150000"/>
                        </a:lnSpc>
                        <a:defRPr sz="1800"/>
                      </a:pPr>
                      <a:r>
                        <a:t>2.31E+06</a:t>
                      </a:r>
                    </a:p>
                  </a:txBody>
                  <a:tcPr marL="0" marR="0" marT="0" marB="0" anchor="b" anchorCtr="0" horzOverflow="overflow">
                    <a:lnL w="12700">
                      <a:miter lim="400000"/>
                    </a:lnL>
                    <a:lnR w="12700">
                      <a:miter lim="400000"/>
                    </a:lnR>
                    <a:lnT w="12700">
                      <a:miter lim="400000"/>
                    </a:lnT>
                    <a:lnB w="12700">
                      <a:miter lim="400000"/>
                    </a:lnB>
                  </a:tcPr>
                </a:tc>
                <a:tc>
                  <a:txBody>
                    <a:bodyPr/>
                    <a:lstStyle/>
                    <a:p>
                      <a:pPr algn="ctr">
                        <a:lnSpc>
                          <a:spcPct val="150000"/>
                        </a:lnSpc>
                        <a:defRPr sz="1800"/>
                      </a:pPr>
                      <a:r>
                        <a:t>4.83E+07</a:t>
                      </a:r>
                    </a:p>
                  </a:txBody>
                  <a:tcPr marL="0" marR="0" marT="0" marB="0" anchor="b" anchorCtr="0" horzOverflow="overflow">
                    <a:lnL w="12700">
                      <a:miter lim="400000"/>
                    </a:lnL>
                    <a:lnR w="12700">
                      <a:miter lim="400000"/>
                    </a:lnR>
                    <a:lnT w="12700">
                      <a:miter lim="400000"/>
                    </a:lnT>
                    <a:lnB w="12700">
                      <a:miter lim="400000"/>
                    </a:lnB>
                  </a:tcPr>
                </a:tc>
              </a:tr>
              <a:tr h="468927">
                <a:tc>
                  <a:txBody>
                    <a:bodyPr/>
                    <a:lstStyle/>
                    <a:p>
                      <a:pPr algn="ctr">
                        <a:lnSpc>
                          <a:spcPct val="150000"/>
                        </a:lnSpc>
                        <a:defRPr sz="1800"/>
                      </a:pPr>
                      <a:r>
                        <a:rPr b="1"/>
                        <a:t>20</a:t>
                      </a:r>
                    </a:p>
                  </a:txBody>
                  <a:tcPr marL="0" marR="0" marT="0" marB="0" anchor="b" anchorCtr="0" horzOverflow="overflow">
                    <a:lnL w="12700">
                      <a:miter lim="400000"/>
                    </a:lnL>
                    <a:lnR w="12700">
                      <a:miter lim="400000"/>
                    </a:lnR>
                    <a:lnT w="12700">
                      <a:miter lim="400000"/>
                    </a:lnT>
                    <a:lnB w="12700">
                      <a:miter lim="400000"/>
                    </a:lnB>
                    <a:solidFill>
                      <a:schemeClr val="accent6">
                        <a:alpha val="20000"/>
                      </a:schemeClr>
                    </a:solidFill>
                  </a:tcPr>
                </a:tc>
                <a:tc>
                  <a:txBody>
                    <a:bodyPr/>
                    <a:lstStyle/>
                    <a:p>
                      <a:pPr algn="ctr">
                        <a:lnSpc>
                          <a:spcPct val="150000"/>
                        </a:lnSpc>
                        <a:defRPr sz="1800"/>
                      </a:pPr>
                      <a:r>
                        <a:t>40.81</a:t>
                      </a:r>
                    </a:p>
                  </a:txBody>
                  <a:tcPr marL="0" marR="0" marT="0" marB="0" anchor="b" anchorCtr="0" horzOverflow="overflow">
                    <a:lnL w="12700">
                      <a:miter lim="400000"/>
                    </a:lnL>
                    <a:lnR w="12700">
                      <a:miter lim="400000"/>
                    </a:lnR>
                    <a:lnT w="12700">
                      <a:miter lim="400000"/>
                    </a:lnT>
                    <a:lnB w="12700">
                      <a:miter lim="400000"/>
                    </a:lnB>
                    <a:solidFill>
                      <a:schemeClr val="accent6">
                        <a:alpha val="20000"/>
                      </a:schemeClr>
                    </a:solidFill>
                  </a:tcPr>
                </a:tc>
                <a:tc>
                  <a:txBody>
                    <a:bodyPr/>
                    <a:lstStyle/>
                    <a:p>
                      <a:pPr algn="ctr">
                        <a:lnSpc>
                          <a:spcPct val="150000"/>
                        </a:lnSpc>
                        <a:defRPr sz="1800"/>
                      </a:pPr>
                      <a:r>
                        <a:t>43.63</a:t>
                      </a:r>
                    </a:p>
                  </a:txBody>
                  <a:tcPr marL="0" marR="0" marT="0" marB="0" anchor="b" anchorCtr="0" horzOverflow="overflow">
                    <a:lnL w="12700">
                      <a:miter lim="400000"/>
                    </a:lnL>
                    <a:lnR w="12700">
                      <a:miter lim="400000"/>
                    </a:lnR>
                    <a:lnT w="12700">
                      <a:miter lim="400000"/>
                    </a:lnT>
                    <a:lnB w="12700">
                      <a:miter lim="400000"/>
                    </a:lnB>
                    <a:solidFill>
                      <a:schemeClr val="accent6">
                        <a:alpha val="20000"/>
                      </a:schemeClr>
                    </a:solidFill>
                  </a:tcPr>
                </a:tc>
                <a:tc>
                  <a:txBody>
                    <a:bodyPr/>
                    <a:lstStyle/>
                    <a:p>
                      <a:pPr algn="ctr">
                        <a:lnSpc>
                          <a:spcPct val="150000"/>
                        </a:lnSpc>
                        <a:defRPr sz="1800"/>
                      </a:pPr>
                      <a:r>
                        <a:t>2.257E+06</a:t>
                      </a:r>
                    </a:p>
                  </a:txBody>
                  <a:tcPr marL="0" marR="0" marT="0" marB="0" anchor="b" anchorCtr="0" horzOverflow="overflow">
                    <a:lnL w="12700">
                      <a:miter lim="400000"/>
                    </a:lnL>
                    <a:lnR w="12700">
                      <a:miter lim="400000"/>
                    </a:lnR>
                    <a:lnT w="12700">
                      <a:miter lim="400000"/>
                    </a:lnT>
                    <a:lnB w="12700">
                      <a:miter lim="400000"/>
                    </a:lnB>
                    <a:solidFill>
                      <a:schemeClr val="accent6">
                        <a:alpha val="20000"/>
                      </a:schemeClr>
                    </a:solidFill>
                  </a:tcPr>
                </a:tc>
                <a:tc>
                  <a:txBody>
                    <a:bodyPr/>
                    <a:lstStyle/>
                    <a:p>
                      <a:pPr algn="ctr">
                        <a:lnSpc>
                          <a:spcPct val="150000"/>
                        </a:lnSpc>
                        <a:defRPr sz="1800"/>
                      </a:pPr>
                      <a:r>
                        <a:t>4.716E+07</a:t>
                      </a:r>
                    </a:p>
                  </a:txBody>
                  <a:tcPr marL="0" marR="0" marT="0" marB="0" anchor="b" anchorCtr="0" horzOverflow="overflow">
                    <a:lnL w="12700">
                      <a:miter lim="400000"/>
                    </a:lnL>
                    <a:lnR w="12700">
                      <a:miter lim="400000"/>
                    </a:lnR>
                    <a:lnT w="12700">
                      <a:miter lim="400000"/>
                    </a:lnT>
                    <a:lnB w="12700">
                      <a:miter lim="400000"/>
                    </a:lnB>
                    <a:solidFill>
                      <a:schemeClr val="accent6">
                        <a:alpha val="20000"/>
                      </a:schemeClr>
                    </a:solidFill>
                  </a:tcPr>
                </a:tc>
              </a:tr>
              <a:tr h="468927">
                <a:tc>
                  <a:txBody>
                    <a:bodyPr/>
                    <a:lstStyle/>
                    <a:p>
                      <a:pPr algn="ctr">
                        <a:lnSpc>
                          <a:spcPct val="150000"/>
                        </a:lnSpc>
                        <a:defRPr sz="1800"/>
                      </a:pPr>
                      <a:r>
                        <a:rPr b="1"/>
                        <a:t>0</a:t>
                      </a:r>
                    </a:p>
                  </a:txBody>
                  <a:tcPr marL="0" marR="0" marT="0" marB="0" anchor="b" anchorCtr="0" horzOverflow="overflow">
                    <a:lnL w="12700">
                      <a:miter lim="400000"/>
                    </a:lnL>
                    <a:lnR w="12700">
                      <a:miter lim="400000"/>
                    </a:lnR>
                    <a:lnT w="12700">
                      <a:miter lim="400000"/>
                    </a:lnT>
                    <a:lnB w="12700">
                      <a:solidFill>
                        <a:schemeClr val="accent6"/>
                      </a:solidFill>
                    </a:lnB>
                  </a:tcPr>
                </a:tc>
                <a:tc>
                  <a:txBody>
                    <a:bodyPr/>
                    <a:lstStyle/>
                    <a:p>
                      <a:pPr algn="ctr">
                        <a:lnSpc>
                          <a:spcPct val="150000"/>
                        </a:lnSpc>
                        <a:defRPr sz="1800"/>
                      </a:pPr>
                      <a:r>
                        <a:t>10.01</a:t>
                      </a:r>
                    </a:p>
                  </a:txBody>
                  <a:tcPr marL="0" marR="0" marT="0" marB="0" anchor="b" anchorCtr="0" horzOverflow="overflow">
                    <a:lnL w="12700">
                      <a:miter lim="400000"/>
                    </a:lnL>
                    <a:lnR w="12700">
                      <a:miter lim="400000"/>
                    </a:lnR>
                    <a:lnT w="12700">
                      <a:miter lim="400000"/>
                    </a:lnT>
                    <a:lnB w="12700">
                      <a:solidFill>
                        <a:schemeClr val="accent6"/>
                      </a:solidFill>
                    </a:lnB>
                  </a:tcPr>
                </a:tc>
                <a:tc>
                  <a:txBody>
                    <a:bodyPr/>
                    <a:lstStyle/>
                    <a:p>
                      <a:pPr algn="ctr">
                        <a:lnSpc>
                          <a:spcPct val="150000"/>
                        </a:lnSpc>
                        <a:defRPr sz="1800"/>
                      </a:pPr>
                      <a:r>
                        <a:t>49.36</a:t>
                      </a:r>
                    </a:p>
                  </a:txBody>
                  <a:tcPr marL="0" marR="0" marT="0" marB="0" anchor="b" anchorCtr="0" horzOverflow="overflow">
                    <a:lnL w="12700">
                      <a:miter lim="400000"/>
                    </a:lnL>
                    <a:lnR w="12700">
                      <a:miter lim="400000"/>
                    </a:lnR>
                    <a:lnT w="12700">
                      <a:miter lim="400000"/>
                    </a:lnT>
                    <a:lnB w="12700">
                      <a:solidFill>
                        <a:schemeClr val="accent6"/>
                      </a:solidFill>
                    </a:lnB>
                  </a:tcPr>
                </a:tc>
                <a:tc>
                  <a:txBody>
                    <a:bodyPr/>
                    <a:lstStyle/>
                    <a:p>
                      <a:pPr algn="ctr">
                        <a:lnSpc>
                          <a:spcPct val="150000"/>
                        </a:lnSpc>
                        <a:defRPr sz="1800"/>
                      </a:pPr>
                      <a:r>
                        <a:t>2.86E+06</a:t>
                      </a:r>
                    </a:p>
                  </a:txBody>
                  <a:tcPr marL="0" marR="0" marT="0" marB="0" anchor="b" anchorCtr="0" horzOverflow="overflow">
                    <a:lnL w="12700">
                      <a:miter lim="400000"/>
                    </a:lnL>
                    <a:lnR w="12700">
                      <a:miter lim="400000"/>
                    </a:lnR>
                    <a:lnT w="12700">
                      <a:miter lim="400000"/>
                    </a:lnT>
                    <a:lnB w="12700">
                      <a:solidFill>
                        <a:schemeClr val="accent6"/>
                      </a:solidFill>
                    </a:lnB>
                  </a:tcPr>
                </a:tc>
                <a:tc>
                  <a:txBody>
                    <a:bodyPr/>
                    <a:lstStyle/>
                    <a:p>
                      <a:pPr algn="ctr">
                        <a:lnSpc>
                          <a:spcPct val="150000"/>
                        </a:lnSpc>
                        <a:defRPr sz="1800"/>
                      </a:pPr>
                      <a:r>
                        <a:t>5.97E+07</a:t>
                      </a:r>
                    </a:p>
                  </a:txBody>
                  <a:tcPr marL="0" marR="0" marT="0" marB="0" anchor="b" anchorCtr="0" horzOverflow="overflow">
                    <a:lnL w="12700">
                      <a:miter lim="400000"/>
                    </a:lnL>
                    <a:lnR w="12700">
                      <a:miter lim="400000"/>
                    </a:lnR>
                    <a:lnT w="12700">
                      <a:miter lim="400000"/>
                    </a:lnT>
                    <a:lnB w="12700">
                      <a:solidFill>
                        <a:schemeClr val="accent6"/>
                      </a:solidFill>
                    </a:lnB>
                  </a:tcPr>
                </a:tc>
              </a:tr>
            </a:tbl>
          </a:graphicData>
        </a:graphic>
      </p:graphicFrame>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2" name="Title 1"/>
          <p:cNvSpPr txBox="1"/>
          <p:nvPr>
            <p:ph type="title"/>
          </p:nvPr>
        </p:nvSpPr>
        <p:spPr>
          <a:xfrm>
            <a:off x="0" y="-23648"/>
            <a:ext cx="9144000" cy="1014248"/>
          </a:xfrm>
          <a:prstGeom prst="rect">
            <a:avLst/>
          </a:prstGeom>
        </p:spPr>
        <p:txBody>
          <a:bodyPr/>
          <a:lstStyle>
            <a:lvl1pPr>
              <a:defRPr b="1">
                <a:solidFill>
                  <a:srgbClr val="FF0000"/>
                </a:solidFill>
                <a:latin typeface="Times New Roman"/>
                <a:ea typeface="Times New Roman"/>
                <a:cs typeface="Times New Roman"/>
                <a:sym typeface="Times New Roman"/>
              </a:defRPr>
            </a:lvl1pPr>
          </a:lstStyle>
          <a:p>
            <a:pPr/>
            <a:r>
              <a:t>CONCLUSION</a:t>
            </a:r>
          </a:p>
        </p:txBody>
      </p:sp>
      <p:sp>
        <p:nvSpPr>
          <p:cNvPr id="463" name="Content Placeholder 2"/>
          <p:cNvSpPr txBox="1"/>
          <p:nvPr>
            <p:ph type="body" idx="1"/>
          </p:nvPr>
        </p:nvSpPr>
        <p:spPr>
          <a:xfrm>
            <a:off x="0" y="914400"/>
            <a:ext cx="9144000" cy="5943600"/>
          </a:xfrm>
          <a:prstGeom prst="rect">
            <a:avLst/>
          </a:prstGeom>
        </p:spPr>
        <p:txBody>
          <a:bodyPr/>
          <a:lstStyle/>
          <a:p>
            <a:pPr algn="just">
              <a:spcBef>
                <a:spcPts val="600"/>
              </a:spcBef>
              <a:buFontTx/>
              <a:buChar char="➢"/>
              <a:defRPr sz="2600">
                <a:latin typeface="Times New Roman"/>
                <a:ea typeface="Times New Roman"/>
                <a:cs typeface="Times New Roman"/>
                <a:sym typeface="Times New Roman"/>
              </a:defRPr>
            </a:pPr>
            <a:r>
              <a:t>EPFC provides better utilization of existing power transmission system, which uses the D-FACTS concept for power flow control instead of one large size FACTS controller.</a:t>
            </a:r>
          </a:p>
          <a:p>
            <a:pPr algn="just">
              <a:spcBef>
                <a:spcPts val="600"/>
              </a:spcBef>
              <a:buFontTx/>
              <a:buChar char="➢"/>
              <a:defRPr sz="2600">
                <a:latin typeface="Times New Roman"/>
                <a:ea typeface="Times New Roman"/>
                <a:cs typeface="Times New Roman"/>
                <a:sym typeface="Times New Roman"/>
              </a:defRPr>
            </a:pPr>
            <a:r>
              <a:t>The reliability of EPFC has increased due to redundancy of series controllers and the cost is also much lower than TCSC controller cause the rating of the controller is much lesser than lumped controller.</a:t>
            </a:r>
          </a:p>
          <a:p>
            <a:pPr algn="just">
              <a:spcBef>
                <a:spcPts val="600"/>
              </a:spcBef>
              <a:buFontTx/>
              <a:buChar char="➢"/>
              <a:defRPr sz="2600">
                <a:latin typeface="Times New Roman"/>
                <a:ea typeface="Times New Roman"/>
                <a:cs typeface="Times New Roman"/>
                <a:sym typeface="Times New Roman"/>
              </a:defRPr>
            </a:pPr>
            <a:r>
              <a:t>This work has presented a new model in MATLAB/Simulink with EPFC that emerges from TCSC series FACTS controller and inherits the control techniques of TCSC.</a:t>
            </a:r>
          </a:p>
          <a:p>
            <a:pPr algn="just">
              <a:spcBef>
                <a:spcPts val="600"/>
              </a:spcBef>
              <a:buFontTx/>
              <a:buChar char="➢"/>
              <a:defRPr sz="2600">
                <a:latin typeface="Times New Roman"/>
                <a:ea typeface="Times New Roman"/>
                <a:cs typeface="Times New Roman"/>
                <a:sym typeface="Times New Roman"/>
              </a:defRPr>
            </a:pPr>
            <a:r>
              <a:t>The EPFC Simulink model has been analysed and the results are shown as variation in transmission line impedance, line current, active power and reactive power at the load end with respect to conduction angle.</a:t>
            </a:r>
          </a:p>
        </p:txBody>
      </p:sp>
      <p:sp>
        <p:nvSpPr>
          <p:cNvPr id="464" name="TextBox 3"/>
          <p:cNvSpPr txBox="1"/>
          <p:nvPr/>
        </p:nvSpPr>
        <p:spPr>
          <a:xfrm>
            <a:off x="7543800" y="6349424"/>
            <a:ext cx="1676400" cy="5440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solidFill>
                  <a:srgbClr val="FF0000"/>
                </a:solidFill>
                <a:latin typeface="Times New Roman"/>
                <a:ea typeface="Times New Roman"/>
                <a:cs typeface="Times New Roman"/>
                <a:sym typeface="Times New Roman"/>
              </a:defRPr>
            </a:lvl1pPr>
          </a:lstStyle>
          <a:p>
            <a:pPr/>
            <a:r>
              <a:t>Contd…</a:t>
            </a:r>
          </a:p>
        </p:txBody>
      </p:sp>
      <p:sp>
        <p:nvSpPr>
          <p:cNvPr id="465" name="Slide Number Placeholder 4"/>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7" name="Content Placeholder 2"/>
          <p:cNvSpPr txBox="1"/>
          <p:nvPr>
            <p:ph type="body" idx="1"/>
          </p:nvPr>
        </p:nvSpPr>
        <p:spPr>
          <a:xfrm>
            <a:off x="0" y="1066800"/>
            <a:ext cx="9144000" cy="5791200"/>
          </a:xfrm>
          <a:prstGeom prst="rect">
            <a:avLst/>
          </a:prstGeom>
        </p:spPr>
        <p:txBody>
          <a:bodyPr/>
          <a:lstStyle/>
          <a:p>
            <a:pPr algn="just">
              <a:buFontTx/>
              <a:buChar char="➢"/>
              <a:defRPr>
                <a:latin typeface="Times New Roman"/>
                <a:ea typeface="Times New Roman"/>
                <a:cs typeface="Times New Roman"/>
                <a:sym typeface="Times New Roman"/>
              </a:defRPr>
            </a:pPr>
            <a:r>
              <a:t>The variation in active and reactive power is also shown with the comparison of TCSC.</a:t>
            </a:r>
          </a:p>
          <a:p>
            <a:pPr algn="just">
              <a:buFontTx/>
              <a:buChar char="➢"/>
              <a:defRPr>
                <a:latin typeface="Times New Roman"/>
                <a:ea typeface="Times New Roman"/>
                <a:cs typeface="Times New Roman"/>
                <a:sym typeface="Times New Roman"/>
              </a:defRPr>
            </a:pPr>
            <a:r>
              <a:t>A controlled transmission line implemented with multiple EPFC modules has significant benefits at a system level, which are:</a:t>
            </a:r>
          </a:p>
          <a:p>
            <a:pPr algn="just">
              <a:defRPr>
                <a:latin typeface="Times New Roman"/>
                <a:ea typeface="Times New Roman"/>
                <a:cs typeface="Times New Roman"/>
                <a:sym typeface="Times New Roman"/>
              </a:defRPr>
            </a:pPr>
            <a:r>
              <a:t>enhance asset utilization;</a:t>
            </a:r>
          </a:p>
          <a:p>
            <a:pPr algn="just">
              <a:defRPr>
                <a:latin typeface="Times New Roman"/>
                <a:ea typeface="Times New Roman"/>
                <a:cs typeface="Times New Roman"/>
                <a:sym typeface="Times New Roman"/>
              </a:defRPr>
            </a:pPr>
            <a:r>
              <a:t>reduce system congestion;</a:t>
            </a:r>
          </a:p>
          <a:p>
            <a:pPr algn="just">
              <a:defRPr>
                <a:latin typeface="Times New Roman"/>
                <a:ea typeface="Times New Roman"/>
                <a:cs typeface="Times New Roman"/>
                <a:sym typeface="Times New Roman"/>
              </a:defRPr>
            </a:pPr>
            <a:r>
              <a:t>increase available transfer capacity (ATC) of the system.</a:t>
            </a:r>
          </a:p>
          <a:p>
            <a:pPr algn="just">
              <a:defRPr>
                <a:latin typeface="Times New Roman"/>
                <a:ea typeface="Times New Roman"/>
                <a:cs typeface="Times New Roman"/>
                <a:sym typeface="Times New Roman"/>
              </a:defRPr>
            </a:pPr>
            <a:r>
              <a:t>Total cost reduction.</a:t>
            </a:r>
          </a:p>
        </p:txBody>
      </p:sp>
      <p:sp>
        <p:nvSpPr>
          <p:cNvPr id="468" name="Title 1"/>
          <p:cNvSpPr txBox="1"/>
          <p:nvPr>
            <p:ph type="title"/>
          </p:nvPr>
        </p:nvSpPr>
        <p:spPr>
          <a:xfrm>
            <a:off x="0" y="-23648"/>
            <a:ext cx="9144000" cy="1014248"/>
          </a:xfrm>
          <a:prstGeom prst="rect">
            <a:avLst/>
          </a:prstGeom>
        </p:spPr>
        <p:txBody>
          <a:bodyPr/>
          <a:lstStyle>
            <a:lvl1pPr>
              <a:defRPr b="1">
                <a:solidFill>
                  <a:srgbClr val="FF0000"/>
                </a:solidFill>
                <a:latin typeface="Times New Roman"/>
                <a:ea typeface="Times New Roman"/>
                <a:cs typeface="Times New Roman"/>
                <a:sym typeface="Times New Roman"/>
              </a:defRPr>
            </a:lvl1pPr>
          </a:lstStyle>
          <a:p>
            <a:pPr/>
            <a:r>
              <a:t>CONCLUSION</a:t>
            </a:r>
          </a:p>
        </p:txBody>
      </p:sp>
      <p:sp>
        <p:nvSpPr>
          <p:cNvPr id="469" name="Slide Number Placeholder 1"/>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1" name="Title 1"/>
          <p:cNvSpPr txBox="1"/>
          <p:nvPr>
            <p:ph type="title"/>
          </p:nvPr>
        </p:nvSpPr>
        <p:spPr>
          <a:xfrm>
            <a:off x="457200" y="36786"/>
            <a:ext cx="8229600" cy="877614"/>
          </a:xfrm>
          <a:prstGeom prst="rect">
            <a:avLst/>
          </a:prstGeom>
        </p:spPr>
        <p:txBody>
          <a:bodyPr/>
          <a:lstStyle>
            <a:lvl1pPr>
              <a:defRPr b="1" sz="4000">
                <a:solidFill>
                  <a:srgbClr val="FF0000"/>
                </a:solidFill>
                <a:latin typeface="Times New Roman"/>
                <a:ea typeface="Times New Roman"/>
                <a:cs typeface="Times New Roman"/>
                <a:sym typeface="Times New Roman"/>
              </a:defRPr>
            </a:lvl1pPr>
          </a:lstStyle>
          <a:p>
            <a:pPr/>
            <a:r>
              <a:t>FUTURE WORK AND SCOPE</a:t>
            </a:r>
          </a:p>
        </p:txBody>
      </p:sp>
      <p:sp>
        <p:nvSpPr>
          <p:cNvPr id="472" name="Content Placeholder 2"/>
          <p:cNvSpPr txBox="1"/>
          <p:nvPr>
            <p:ph type="body" idx="1"/>
          </p:nvPr>
        </p:nvSpPr>
        <p:spPr>
          <a:xfrm>
            <a:off x="0" y="914400"/>
            <a:ext cx="9144000" cy="5943600"/>
          </a:xfrm>
          <a:prstGeom prst="rect">
            <a:avLst/>
          </a:prstGeom>
        </p:spPr>
        <p:txBody>
          <a:bodyPr/>
          <a:lstStyle/>
          <a:p>
            <a:pPr algn="just">
              <a:spcBef>
                <a:spcPts val="600"/>
              </a:spcBef>
              <a:buFontTx/>
              <a:buChar char="➢"/>
              <a:defRPr sz="2800">
                <a:latin typeface="Times New Roman"/>
                <a:ea typeface="Times New Roman"/>
                <a:cs typeface="Times New Roman"/>
                <a:sym typeface="Times New Roman"/>
              </a:defRPr>
            </a:pPr>
            <a:r>
              <a:t>There are various possibilities for future work in the field of EPFC controller and load flow control in power system.</a:t>
            </a:r>
          </a:p>
          <a:p>
            <a:pPr algn="just">
              <a:spcBef>
                <a:spcPts val="600"/>
              </a:spcBef>
              <a:buFontTx/>
              <a:buChar char="➢"/>
              <a:defRPr sz="2800">
                <a:latin typeface="Times New Roman"/>
                <a:ea typeface="Times New Roman"/>
                <a:cs typeface="Times New Roman"/>
                <a:sym typeface="Times New Roman"/>
              </a:defRPr>
            </a:pPr>
            <a:r>
              <a:t> The control circuit can employ fuzzy controller, PR controller or adaptive PI fuzzy controller. </a:t>
            </a:r>
          </a:p>
          <a:p>
            <a:pPr algn="just">
              <a:spcBef>
                <a:spcPts val="600"/>
              </a:spcBef>
              <a:buFontTx/>
              <a:buChar char="➢"/>
              <a:defRPr sz="2800">
                <a:latin typeface="Times New Roman"/>
                <a:ea typeface="Times New Roman"/>
                <a:cs typeface="Times New Roman"/>
                <a:sym typeface="Times New Roman"/>
              </a:defRPr>
            </a:pPr>
            <a:r>
              <a:t>The devices can also be set to work on PV cells or wind power (renewable energy sources).</a:t>
            </a:r>
          </a:p>
          <a:p>
            <a:pPr algn="just">
              <a:spcBef>
                <a:spcPts val="600"/>
              </a:spcBef>
              <a:buFontTx/>
              <a:buChar char="➢"/>
              <a:defRPr sz="2800">
                <a:latin typeface="Times New Roman"/>
                <a:ea typeface="Times New Roman"/>
                <a:cs typeface="Times New Roman"/>
                <a:sym typeface="Times New Roman"/>
              </a:defRPr>
            </a:pPr>
            <a:r>
              <a:t>This work can also be extended for lesser duration gap modules in practical use.</a:t>
            </a:r>
          </a:p>
        </p:txBody>
      </p:sp>
      <p:sp>
        <p:nvSpPr>
          <p:cNvPr id="473" name="Slide Number Placeholder 3"/>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5" name="Title 1"/>
          <p:cNvSpPr txBox="1"/>
          <p:nvPr>
            <p:ph type="title"/>
          </p:nvPr>
        </p:nvSpPr>
        <p:spPr>
          <a:xfrm>
            <a:off x="0" y="0"/>
            <a:ext cx="9144000" cy="914400"/>
          </a:xfrm>
          <a:prstGeom prst="rect">
            <a:avLst/>
          </a:prstGeom>
        </p:spPr>
        <p:txBody>
          <a:bodyPr/>
          <a:lstStyle>
            <a:lvl1pPr>
              <a:defRPr b="1" sz="4000">
                <a:solidFill>
                  <a:srgbClr val="FF0000"/>
                </a:solidFill>
                <a:latin typeface="Times New Roman"/>
                <a:ea typeface="Times New Roman"/>
                <a:cs typeface="Times New Roman"/>
                <a:sym typeface="Times New Roman"/>
              </a:defRPr>
            </a:lvl1pPr>
          </a:lstStyle>
          <a:p>
            <a:pPr/>
            <a:r>
              <a:t>PUBLICATIONS</a:t>
            </a:r>
          </a:p>
        </p:txBody>
      </p:sp>
      <p:sp>
        <p:nvSpPr>
          <p:cNvPr id="476" name="Content Placeholder 2"/>
          <p:cNvSpPr txBox="1"/>
          <p:nvPr>
            <p:ph type="body" idx="1"/>
          </p:nvPr>
        </p:nvSpPr>
        <p:spPr>
          <a:xfrm>
            <a:off x="0" y="838200"/>
            <a:ext cx="9144000" cy="6019800"/>
          </a:xfrm>
          <a:prstGeom prst="rect">
            <a:avLst/>
          </a:prstGeom>
        </p:spPr>
        <p:txBody>
          <a:bodyPr/>
          <a:lstStyle/>
          <a:p>
            <a:pPr marL="457200" indent="-457200" algn="just">
              <a:spcBef>
                <a:spcPts val="500"/>
              </a:spcBef>
              <a:buFontTx/>
              <a:buAutoNum type="arabicPeriod" startAt="1"/>
              <a:defRPr sz="2400">
                <a:latin typeface="Times New Roman"/>
                <a:ea typeface="Times New Roman"/>
                <a:cs typeface="Times New Roman"/>
                <a:sym typeface="Times New Roman"/>
              </a:defRPr>
            </a:pPr>
            <a:r>
              <a:t>Vivek Kumar, Ashish Jaiswal, “Comparative study of Enhanced Power Flow Controller and TCSC” </a:t>
            </a:r>
            <a:r>
              <a:rPr i="1"/>
              <a:t>International Journal of Applied Engineering Research (IJAER)</a:t>
            </a:r>
            <a:r>
              <a:t>, Vol. 13, Issue 14, pp. 11625-11631, 2018.</a:t>
            </a:r>
          </a:p>
        </p:txBody>
      </p:sp>
      <p:sp>
        <p:nvSpPr>
          <p:cNvPr id="477" name="Slide Number Placeholder 3"/>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9" name="Title 1"/>
          <p:cNvSpPr txBox="1"/>
          <p:nvPr>
            <p:ph type="title"/>
          </p:nvPr>
        </p:nvSpPr>
        <p:spPr>
          <a:xfrm>
            <a:off x="0" y="0"/>
            <a:ext cx="9144000" cy="838200"/>
          </a:xfrm>
          <a:prstGeom prst="rect">
            <a:avLst/>
          </a:prstGeom>
        </p:spPr>
        <p:txBody>
          <a:bodyPr/>
          <a:lstStyle>
            <a:lvl1pPr>
              <a:defRPr b="1" sz="3200">
                <a:solidFill>
                  <a:srgbClr val="FF0000"/>
                </a:solidFill>
                <a:latin typeface="Times New Roman"/>
                <a:ea typeface="Times New Roman"/>
                <a:cs typeface="Times New Roman"/>
                <a:sym typeface="Times New Roman"/>
              </a:defRPr>
            </a:lvl1pPr>
          </a:lstStyle>
          <a:p>
            <a:pPr/>
            <a:r>
              <a:t>REFRENCES</a:t>
            </a:r>
          </a:p>
        </p:txBody>
      </p:sp>
      <p:sp>
        <p:nvSpPr>
          <p:cNvPr id="480" name="Slide Number Placeholder 4"/>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81" name="Content Placeholder 3"/>
          <p:cNvSpPr txBox="1"/>
          <p:nvPr>
            <p:ph type="body" idx="1"/>
          </p:nvPr>
        </p:nvSpPr>
        <p:spPr>
          <a:xfrm>
            <a:off x="0" y="914400"/>
            <a:ext cx="9144000" cy="5943600"/>
          </a:xfrm>
          <a:prstGeom prst="rect">
            <a:avLst/>
          </a:prstGeom>
        </p:spPr>
        <p:txBody>
          <a:bodyPr/>
          <a:lstStyle/>
          <a:p>
            <a:pPr algn="just">
              <a:spcBef>
                <a:spcPts val="300"/>
              </a:spcBef>
              <a:buFontTx/>
              <a:buAutoNum type="arabicPeriod" startAt="1"/>
              <a:defRPr sz="1600">
                <a:latin typeface="Times New Roman"/>
                <a:ea typeface="Times New Roman"/>
                <a:cs typeface="Times New Roman"/>
                <a:sym typeface="Times New Roman"/>
              </a:defRPr>
            </a:pPr>
            <a:r>
              <a:t>Brian Stott, “Review of load flow calculation methods”, Proceedings of The IEEE, Vol. 62, No. 7, pp. 916-929, U.K., 1974.</a:t>
            </a:r>
          </a:p>
          <a:p>
            <a:pPr algn="just">
              <a:spcBef>
                <a:spcPts val="300"/>
              </a:spcBef>
              <a:buFontTx/>
              <a:buAutoNum type="arabicPeriod" startAt="1"/>
              <a:defRPr sz="1600">
                <a:latin typeface="Times New Roman"/>
                <a:ea typeface="Times New Roman"/>
                <a:cs typeface="Times New Roman"/>
                <a:sym typeface="Times New Roman"/>
              </a:defRPr>
            </a:pPr>
            <a:r>
              <a:t>Frank S. Young, “Flexible AC Transmission Systems: Technology for the future”, IEEE Conference, pp. 216-219, Sao Paulo Alto, California, 1991.</a:t>
            </a:r>
          </a:p>
          <a:p>
            <a:pPr algn="just">
              <a:spcBef>
                <a:spcPts val="300"/>
              </a:spcBef>
              <a:buFontTx/>
              <a:buAutoNum type="arabicPeriod" startAt="1"/>
              <a:defRPr sz="1600">
                <a:latin typeface="Times New Roman"/>
                <a:ea typeface="Times New Roman"/>
                <a:cs typeface="Times New Roman"/>
                <a:sym typeface="Times New Roman"/>
              </a:defRPr>
            </a:pPr>
            <a:r>
              <a:t>M. Noroozian, G. Anderson, “Power flow control by use of controllable series components”, IEEE Transaction on Power Delivery, Vol. 8 (3), pp. 1420-1429, Jul. 1993.</a:t>
            </a:r>
          </a:p>
          <a:p>
            <a:pPr algn="just">
              <a:spcBef>
                <a:spcPts val="300"/>
              </a:spcBef>
              <a:buFontTx/>
              <a:buAutoNum type="arabicPeriod" startAt="1"/>
              <a:defRPr sz="1600">
                <a:latin typeface="Times New Roman"/>
                <a:ea typeface="Times New Roman"/>
                <a:cs typeface="Times New Roman"/>
                <a:sym typeface="Times New Roman"/>
              </a:defRPr>
            </a:pPr>
            <a:r>
              <a:t>Philip Moore, Peter Ashmole, “Flexible AC Transmission Systems”, Power Engineering Journal, Vol. 9 (6), pp. 282-286, Dec. 1995.</a:t>
            </a:r>
          </a:p>
          <a:p>
            <a:pPr algn="just">
              <a:spcBef>
                <a:spcPts val="300"/>
              </a:spcBef>
              <a:buFontTx/>
              <a:buAutoNum type="arabicPeriod" startAt="1"/>
              <a:defRPr sz="1600">
                <a:latin typeface="Times New Roman"/>
                <a:ea typeface="Times New Roman"/>
                <a:cs typeface="Times New Roman"/>
                <a:sym typeface="Times New Roman"/>
              </a:defRPr>
            </a:pPr>
            <a:r>
              <a:t>John J. Paserba, Nicholas, W. Miller, V. Einar, Larsen, Richard J. Piwko, “A Thyristor Controlled Series Compensation Model for Power System Stability Analysis”, IEEE Transactions on Power Delivery, Vol. 10 (3), pp. 1471-1478, Jul. 1995.</a:t>
            </a:r>
          </a:p>
          <a:p>
            <a:pPr algn="just">
              <a:spcBef>
                <a:spcPts val="300"/>
              </a:spcBef>
              <a:buFontTx/>
              <a:buAutoNum type="arabicPeriod" startAt="1"/>
              <a:defRPr sz="1600">
                <a:latin typeface="Times New Roman"/>
                <a:ea typeface="Times New Roman"/>
                <a:cs typeface="Times New Roman"/>
                <a:sym typeface="Times New Roman"/>
              </a:defRPr>
            </a:pPr>
            <a:r>
              <a:t>L. Gyugyi, C. Schauder, K. K. Sen, “static Synchronous Compensator A solid state approach to the series compensation of transmission lines”, IEEE Transactions, Vol. 12, No. 1, pp. 406-417, Jan. 1997.</a:t>
            </a:r>
          </a:p>
          <a:p>
            <a:pPr algn="just">
              <a:spcBef>
                <a:spcPts val="300"/>
              </a:spcBef>
              <a:buFontTx/>
              <a:buAutoNum type="arabicPeriod" startAt="1"/>
              <a:defRPr sz="1600">
                <a:latin typeface="Times New Roman"/>
                <a:ea typeface="Times New Roman"/>
                <a:cs typeface="Times New Roman"/>
                <a:sym typeface="Times New Roman"/>
              </a:defRPr>
            </a:pPr>
            <a:r>
              <a:t>Tjing T. Lie, Wanhong Deng, “Optimal Flexible AC Transmission Systems (FACTS) Devices Allocation”, Electrical Power &amp; Energy System, Vol. 19, pp. 125-134, 1997.</a:t>
            </a:r>
          </a:p>
          <a:p>
            <a:pPr algn="just">
              <a:spcBef>
                <a:spcPts val="300"/>
              </a:spcBef>
              <a:buFontTx/>
              <a:buAutoNum type="arabicPeriod" startAt="1"/>
              <a:defRPr sz="1600">
                <a:latin typeface="Times New Roman"/>
                <a:ea typeface="Times New Roman"/>
                <a:cs typeface="Times New Roman"/>
                <a:sym typeface="Times New Roman"/>
              </a:defRPr>
            </a:pPr>
            <a:r>
              <a:t>N. G. Hingorani, L. Gyugyi, “Understanding FACTS, Concepts and Technology of Flexible AC Transmission Systems”, IEEE Press, Willey Publication, First Indian Edition, 2001.</a:t>
            </a:r>
          </a:p>
          <a:p>
            <a:pPr algn="just">
              <a:spcBef>
                <a:spcPts val="300"/>
              </a:spcBef>
              <a:buFontTx/>
              <a:buAutoNum type="arabicPeriod" startAt="1"/>
              <a:defRPr sz="1600">
                <a:latin typeface="Times New Roman"/>
                <a:ea typeface="Times New Roman"/>
                <a:cs typeface="Times New Roman"/>
                <a:sym typeface="Times New Roman"/>
              </a:defRPr>
            </a:pPr>
            <a:r>
              <a:t>X .P. Zhang, E. J. Handschin, “Optimal Power Flow Control by Converter based FACTS Controllers”, AC-DC Power Transmission, IEE Conference, pp. 250-255, Germany, 28-30 Nov. 2001.</a:t>
            </a:r>
          </a:p>
          <a:p>
            <a:pPr algn="just">
              <a:spcBef>
                <a:spcPts val="300"/>
              </a:spcBef>
              <a:buFontTx/>
              <a:buAutoNum type="arabicPeriod" startAt="1"/>
              <a:defRPr sz="1600">
                <a:latin typeface="Times New Roman"/>
                <a:ea typeface="Times New Roman"/>
                <a:cs typeface="Times New Roman"/>
                <a:sym typeface="Times New Roman"/>
              </a:defRPr>
            </a:pPr>
            <a:r>
              <a:t>Abdel Moamen Mohammed, Abdel Rahim Ahmed, “Optimal Power Flow with FACTS Device”, P.hd Thesis, IIT, Roorkee, pp. 1-308, 2004.</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3" name="Content Placeholder 2"/>
          <p:cNvSpPr txBox="1"/>
          <p:nvPr>
            <p:ph type="body" idx="1"/>
          </p:nvPr>
        </p:nvSpPr>
        <p:spPr>
          <a:xfrm>
            <a:off x="0" y="0"/>
            <a:ext cx="9144000" cy="6858000"/>
          </a:xfrm>
          <a:prstGeom prst="rect">
            <a:avLst/>
          </a:prstGeom>
        </p:spPr>
        <p:txBody>
          <a:bodyPr/>
          <a:lstStyle/>
          <a:p>
            <a:pPr algn="just">
              <a:spcBef>
                <a:spcPts val="300"/>
              </a:spcBef>
              <a:buFontTx/>
              <a:buAutoNum type="arabicPeriod" startAt="11"/>
              <a:defRPr sz="1600">
                <a:latin typeface="Times New Roman"/>
                <a:ea typeface="Times New Roman"/>
                <a:cs typeface="Times New Roman"/>
                <a:sym typeface="Times New Roman"/>
              </a:defRPr>
            </a:pPr>
            <a:r>
              <a:t>11. H. Johal, D. Divan, “Design Considerations for Series-Connected Distributed FACTS Converters”, IEEE Transactions on Industry App, Vol. 43(6), pp. 1609-1618, Dec. 2007.</a:t>
            </a:r>
          </a:p>
          <a:p>
            <a:pPr algn="just">
              <a:spcBef>
                <a:spcPts val="300"/>
              </a:spcBef>
              <a:buFontTx/>
              <a:buAutoNum type="arabicPeriod" startAt="11"/>
              <a:defRPr sz="1600">
                <a:latin typeface="Times New Roman"/>
                <a:ea typeface="Times New Roman"/>
                <a:cs typeface="Times New Roman"/>
                <a:sym typeface="Times New Roman"/>
              </a:defRPr>
            </a:pPr>
            <a:r>
              <a:t>12. Deepak M. Divan</a:t>
            </a:r>
            <a:r>
              <a:rPr i="1"/>
              <a:t>, </a:t>
            </a:r>
            <a:r>
              <a:t>William E. Brumsickle, Robert S. Schneider, Bill Kranz, Randal W. Gascoigne, Dale T. Bradshaw, Michael R. Ingram, Ian S. Grant, “A Distributed Static Series Compensator System for Realizing Active Power Flow Control on Existing Power Lines”, IEEE Transactions on Power Delivery, Vol. 22, No. 1, pp. 642-649, Jan. 2007.</a:t>
            </a:r>
          </a:p>
          <a:p>
            <a:pPr algn="just">
              <a:spcBef>
                <a:spcPts val="300"/>
              </a:spcBef>
              <a:buFontTx/>
              <a:buAutoNum type="arabicPeriod" startAt="11"/>
              <a:defRPr sz="1600">
                <a:latin typeface="Times New Roman"/>
                <a:ea typeface="Times New Roman"/>
                <a:cs typeface="Times New Roman"/>
                <a:sym typeface="Times New Roman"/>
              </a:defRPr>
            </a:pPr>
            <a:r>
              <a:t>13. M. A. Abido “Power System Stability Enhancement Using FACTS Controllers: A Review”, The Arabian Journal for Science and Engineering, Vol. 34, No. 1,pp. 75-91, Tehran, Iran, Nov. 2008.</a:t>
            </a:r>
          </a:p>
          <a:p>
            <a:pPr algn="just">
              <a:spcBef>
                <a:spcPts val="300"/>
              </a:spcBef>
              <a:buFontTx/>
              <a:buAutoNum type="arabicPeriod" startAt="11"/>
              <a:defRPr sz="1600">
                <a:latin typeface="Times New Roman"/>
                <a:ea typeface="Times New Roman"/>
                <a:cs typeface="Times New Roman"/>
                <a:sym typeface="Times New Roman"/>
              </a:defRPr>
            </a:pPr>
            <a:r>
              <a:t>Katherine M. Rogers, Thomas J. Overbye, “Power Flow Control with Distributed Flexible AC Transmission System (D-FACTS) Devices”, the Power System Engineering Research Centre, City Water Light and Power (CWLP) in Springfield, IL and the Grainger Foundation, pp. 1-6, 2009.</a:t>
            </a:r>
          </a:p>
          <a:p>
            <a:pPr algn="just">
              <a:spcBef>
                <a:spcPts val="300"/>
              </a:spcBef>
              <a:buFontTx/>
              <a:buAutoNum type="arabicPeriod" startAt="11"/>
              <a:defRPr sz="1600">
                <a:latin typeface="Times New Roman"/>
                <a:ea typeface="Times New Roman"/>
                <a:cs typeface="Times New Roman"/>
                <a:sym typeface="Times New Roman"/>
              </a:defRPr>
            </a:pPr>
            <a:r>
              <a:t>Kishor Porate, K. L. Thakre, “Distributed FACT Controllers as an Effective Tool for Reduction in Environmental pollution due to Thermal Power Plant, WSEAS Transactions on Power Systems, Vol. 4, Issue 3, pp. 85-94, Mar. 2009.</a:t>
            </a:r>
          </a:p>
          <a:p>
            <a:pPr algn="just">
              <a:spcBef>
                <a:spcPts val="300"/>
              </a:spcBef>
              <a:buFontTx/>
              <a:buAutoNum type="arabicPeriod" startAt="11"/>
              <a:defRPr sz="1600">
                <a:latin typeface="Times New Roman"/>
                <a:ea typeface="Times New Roman"/>
                <a:cs typeface="Times New Roman"/>
                <a:sym typeface="Times New Roman"/>
              </a:defRPr>
            </a:pPr>
            <a:r>
              <a:t>S. K. Shrivastva, “Advanced Power Electronics Based FACTS controllers: An Overview”, Asian Power Electronics Journal, Vol. 4, No.3, pp. 90-95, Dec. 2010.</a:t>
            </a:r>
          </a:p>
          <a:p>
            <a:pPr algn="just">
              <a:spcBef>
                <a:spcPts val="300"/>
              </a:spcBef>
              <a:buFontTx/>
              <a:buAutoNum type="arabicPeriod" startAt="11"/>
              <a:defRPr sz="1600">
                <a:latin typeface="Times New Roman"/>
                <a:ea typeface="Times New Roman"/>
                <a:cs typeface="Times New Roman"/>
                <a:sym typeface="Times New Roman"/>
              </a:defRPr>
            </a:pPr>
            <a:r>
              <a:t>V. Kakkar, N. Agrwal, “Recent trends on FACTS and D-FACTS”, Modern Electric Power Systems Conference, Wroclaw, Poland, pp. 1-7, 2010.</a:t>
            </a:r>
          </a:p>
          <a:p>
            <a:pPr algn="just">
              <a:spcBef>
                <a:spcPts val="300"/>
              </a:spcBef>
              <a:buFontTx/>
              <a:buAutoNum type="arabicPeriod" startAt="11"/>
              <a:defRPr sz="1600">
                <a:latin typeface="Times New Roman"/>
                <a:ea typeface="Times New Roman"/>
                <a:cs typeface="Times New Roman"/>
                <a:sym typeface="Times New Roman"/>
              </a:defRPr>
            </a:pPr>
            <a:r>
              <a:t>Zhihui Yuan, Jan Braham Ferreira, Dalibor Cvoric, “A FACTS Device: Distributed Power-Flow Controller (DPFC)”, IEEE Transactions on Power Electronics, Vol. 25, No. 10, pp. 2564-2573, Oct. 2010.</a:t>
            </a:r>
          </a:p>
          <a:p>
            <a:pPr algn="just">
              <a:spcBef>
                <a:spcPts val="300"/>
              </a:spcBef>
              <a:buFontTx/>
              <a:buAutoNum type="arabicPeriod" startAt="11"/>
              <a:defRPr sz="1600">
                <a:latin typeface="Times New Roman"/>
                <a:ea typeface="Times New Roman"/>
                <a:cs typeface="Times New Roman"/>
                <a:sym typeface="Times New Roman"/>
              </a:defRPr>
            </a:pPr>
            <a:r>
              <a:t>Mahdiyeh Eslami, Hussain Shareef, Azah Mohamed, Mohammad Khajeh zadeh, “A Survey on Flexible AC Transmission System (FACTS)”, PRZEGLĄD ELEKTROTECHNICZNY Journal (Electrical Review), pp. 1-11, 2012.</a:t>
            </a:r>
          </a:p>
          <a:p>
            <a:pPr algn="just">
              <a:spcBef>
                <a:spcPts val="300"/>
              </a:spcBef>
              <a:buFontTx/>
              <a:buAutoNum type="arabicPeriod" startAt="11"/>
              <a:defRPr sz="1600">
                <a:latin typeface="Times New Roman"/>
                <a:ea typeface="Times New Roman"/>
                <a:cs typeface="Times New Roman"/>
                <a:sym typeface="Times New Roman"/>
              </a:defRPr>
            </a:pPr>
            <a:r>
              <a:t>Sthitaprajna rath, Bishnu Prasad Sahu, Prakash Das, “Power System Operation and Control using FACTS Devices”, International Journal of Engineering Research &amp; Technology (IJERT), Vol. 1, Issue 5, pp.1-5, Jul. 2012.</a:t>
            </a:r>
          </a:p>
        </p:txBody>
      </p:sp>
      <p:sp>
        <p:nvSpPr>
          <p:cNvPr id="484" name="TextBox 4"/>
          <p:cNvSpPr txBox="1"/>
          <p:nvPr/>
        </p:nvSpPr>
        <p:spPr>
          <a:xfrm>
            <a:off x="7543800" y="6324599"/>
            <a:ext cx="1676400" cy="5440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solidFill>
                  <a:srgbClr val="FF0000"/>
                </a:solidFill>
                <a:latin typeface="Times New Roman"/>
                <a:ea typeface="Times New Roman"/>
                <a:cs typeface="Times New Roman"/>
                <a:sym typeface="Times New Roman"/>
              </a:defRPr>
            </a:lvl1pPr>
          </a:lstStyle>
          <a:p>
            <a:pPr/>
            <a:r>
              <a:t>Contd…</a:t>
            </a:r>
          </a:p>
        </p:txBody>
      </p:sp>
      <p:sp>
        <p:nvSpPr>
          <p:cNvPr id="485" name="Slide Number Placeholder 1"/>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Title 1"/>
          <p:cNvSpPr txBox="1"/>
          <p:nvPr>
            <p:ph type="title"/>
          </p:nvPr>
        </p:nvSpPr>
        <p:spPr>
          <a:xfrm>
            <a:off x="533400" y="29227"/>
            <a:ext cx="8229600" cy="1143001"/>
          </a:xfrm>
          <a:prstGeom prst="rect">
            <a:avLst/>
          </a:prstGeom>
        </p:spPr>
        <p:txBody>
          <a:bodyPr/>
          <a:lstStyle>
            <a:lvl1pPr>
              <a:defRPr b="1" sz="3200">
                <a:solidFill>
                  <a:srgbClr val="FF0000"/>
                </a:solidFill>
                <a:latin typeface="Times New Roman"/>
                <a:ea typeface="Times New Roman"/>
                <a:cs typeface="Times New Roman"/>
                <a:sym typeface="Times New Roman"/>
              </a:defRPr>
            </a:lvl1pPr>
          </a:lstStyle>
          <a:p>
            <a:pPr/>
            <a:r>
              <a:t>WHY FACTS CONTROLLERS?</a:t>
            </a:r>
          </a:p>
        </p:txBody>
      </p:sp>
      <p:sp>
        <p:nvSpPr>
          <p:cNvPr id="140" name="Content Placeholder 2"/>
          <p:cNvSpPr txBox="1"/>
          <p:nvPr>
            <p:ph type="body" idx="1"/>
          </p:nvPr>
        </p:nvSpPr>
        <p:spPr>
          <a:xfrm>
            <a:off x="0" y="1217112"/>
            <a:ext cx="9144000" cy="5638801"/>
          </a:xfrm>
          <a:prstGeom prst="rect">
            <a:avLst/>
          </a:prstGeom>
          <a:solidFill>
            <a:srgbClr val="FFFFFF"/>
          </a:solidFill>
          <a:ln w="9525">
            <a:solidFill>
              <a:srgbClr val="FFFFFF"/>
            </a:solidFill>
            <a:round/>
          </a:ln>
        </p:spPr>
        <p:txBody>
          <a:bodyPr/>
          <a:lstStyle/>
          <a:p>
            <a:pPr algn="just">
              <a:defRPr>
                <a:latin typeface="Times New Roman"/>
                <a:ea typeface="Times New Roman"/>
                <a:cs typeface="Times New Roman"/>
                <a:sym typeface="Times New Roman"/>
              </a:defRPr>
            </a:pPr>
            <a:r>
              <a:t>Enhances controllability and power transfer capability.</a:t>
            </a:r>
          </a:p>
          <a:p>
            <a:pPr algn="just">
              <a:defRPr>
                <a:latin typeface="Times New Roman"/>
                <a:ea typeface="Times New Roman"/>
                <a:cs typeface="Times New Roman"/>
                <a:sym typeface="Times New Roman"/>
              </a:defRPr>
            </a:pPr>
            <a:r>
              <a:t>High speed response.</a:t>
            </a:r>
          </a:p>
          <a:p>
            <a:pPr algn="just">
              <a:defRPr>
                <a:latin typeface="Times New Roman"/>
                <a:ea typeface="Times New Roman"/>
                <a:cs typeface="Times New Roman"/>
                <a:sym typeface="Times New Roman"/>
              </a:defRPr>
            </a:pPr>
            <a:r>
              <a:t>Controls line impedance, voltage and power flow.</a:t>
            </a:r>
          </a:p>
          <a:p>
            <a:pPr algn="just">
              <a:defRPr>
                <a:latin typeface="Times New Roman"/>
                <a:ea typeface="Times New Roman"/>
                <a:cs typeface="Times New Roman"/>
                <a:sym typeface="Times New Roman"/>
              </a:defRPr>
            </a:pPr>
            <a:r>
              <a:t>Increases system security.</a:t>
            </a:r>
          </a:p>
          <a:p>
            <a:pPr algn="just">
              <a:defRPr>
                <a:latin typeface="Times New Roman"/>
                <a:ea typeface="Times New Roman"/>
                <a:cs typeface="Times New Roman"/>
                <a:sym typeface="Times New Roman"/>
              </a:defRPr>
            </a:pPr>
            <a:r>
              <a:t>Provides greater flexibility.</a:t>
            </a:r>
          </a:p>
          <a:p>
            <a:pPr algn="just">
              <a:defRPr>
                <a:latin typeface="Times New Roman"/>
                <a:ea typeface="Times New Roman"/>
                <a:cs typeface="Times New Roman"/>
                <a:sym typeface="Times New Roman"/>
              </a:defRPr>
            </a:pPr>
            <a:r>
              <a:t>Balances reactive power.</a:t>
            </a:r>
          </a:p>
          <a:p>
            <a:pPr algn="just">
              <a:defRPr>
                <a:latin typeface="Times New Roman"/>
                <a:ea typeface="Times New Roman"/>
                <a:cs typeface="Times New Roman"/>
                <a:sym typeface="Times New Roman"/>
              </a:defRPr>
            </a:pPr>
            <a:r>
              <a:t>Increase the stability of power transmission over long distances</a:t>
            </a:r>
          </a:p>
        </p:txBody>
      </p:sp>
      <p:sp>
        <p:nvSpPr>
          <p:cNvPr id="141" name="Slide Number Placeholder 3"/>
          <p:cNvSpPr txBox="1"/>
          <p:nvPr>
            <p:ph type="sldNum" sz="quarter" idx="2"/>
          </p:nvPr>
        </p:nvSpPr>
        <p:spPr>
          <a:xfrm>
            <a:off x="8502739" y="6404292"/>
            <a:ext cx="184061"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7" name="Content Placeholder 2"/>
          <p:cNvSpPr txBox="1"/>
          <p:nvPr>
            <p:ph type="body" idx="1"/>
          </p:nvPr>
        </p:nvSpPr>
        <p:spPr>
          <a:xfrm>
            <a:off x="0" y="0"/>
            <a:ext cx="9144000" cy="6858000"/>
          </a:xfrm>
          <a:prstGeom prst="rect">
            <a:avLst/>
          </a:prstGeom>
        </p:spPr>
        <p:txBody>
          <a:bodyPr/>
          <a:lstStyle/>
          <a:p>
            <a:pPr algn="just">
              <a:lnSpc>
                <a:spcPct val="90000"/>
              </a:lnSpc>
              <a:spcBef>
                <a:spcPts val="300"/>
              </a:spcBef>
              <a:buFontTx/>
              <a:buAutoNum type="arabicPeriod" startAt="21"/>
              <a:defRPr sz="1400">
                <a:latin typeface="Times New Roman"/>
                <a:ea typeface="Times New Roman"/>
                <a:cs typeface="Times New Roman"/>
                <a:sym typeface="Times New Roman"/>
              </a:defRPr>
            </a:pPr>
            <a:r>
              <a:t>J. Wang, Z. Wang, L. Xu, Z. Wang, “A Summary of Applications of D-FACTS on Microgrid”, IEEE Asia Pacific Power and Energy Engineering, Shanghai, pp. 1-6, 2012.</a:t>
            </a:r>
            <a:endParaRPr sz="2900"/>
          </a:p>
          <a:p>
            <a:pPr algn="just">
              <a:lnSpc>
                <a:spcPct val="90000"/>
              </a:lnSpc>
              <a:spcBef>
                <a:spcPts val="300"/>
              </a:spcBef>
              <a:buFontTx/>
              <a:buAutoNum type="arabicPeriod" startAt="21"/>
              <a:defRPr sz="1400">
                <a:latin typeface="Times New Roman"/>
                <a:ea typeface="Times New Roman"/>
                <a:cs typeface="Times New Roman"/>
                <a:sym typeface="Times New Roman"/>
              </a:defRPr>
            </a:pPr>
            <a:r>
              <a:t>Satvinder Singh, Nitin Goel, Pawan Kumar, “FACTS Technologies for the Developments of Future Transmission Systems”, International Journal of Emerging Trends in Engineering and Development, Issue 3, Vol.2, pp. 587-595, Mar. 2013.</a:t>
            </a:r>
            <a:endParaRPr sz="2900"/>
          </a:p>
          <a:p>
            <a:pPr algn="just">
              <a:lnSpc>
                <a:spcPct val="90000"/>
              </a:lnSpc>
              <a:spcBef>
                <a:spcPts val="300"/>
              </a:spcBef>
              <a:buFontTx/>
              <a:buAutoNum type="arabicPeriod" startAt="21"/>
              <a:defRPr sz="1400">
                <a:latin typeface="Times New Roman"/>
                <a:ea typeface="Times New Roman"/>
                <a:cs typeface="Times New Roman"/>
                <a:sym typeface="Times New Roman"/>
              </a:defRPr>
            </a:pPr>
            <a:r>
              <a:t>Viresh Kumar, G. Mathad, Basangouda, F. Ronad, Suresh H. Jangamshetti, “Review on Comparison of FACTS Controllers for Power System Stability Enhancement”, International Journal of Scientific and Research Publications, Vol. 3, Issue 3, pp. 1-4, Mar. 2013.</a:t>
            </a:r>
            <a:endParaRPr sz="2900"/>
          </a:p>
          <a:p>
            <a:pPr algn="just">
              <a:lnSpc>
                <a:spcPct val="90000"/>
              </a:lnSpc>
              <a:spcBef>
                <a:spcPts val="300"/>
              </a:spcBef>
              <a:buFontTx/>
              <a:buAutoNum type="arabicPeriod" startAt="21"/>
              <a:defRPr sz="1400">
                <a:latin typeface="Times New Roman"/>
                <a:ea typeface="Times New Roman"/>
                <a:cs typeface="Times New Roman"/>
                <a:sym typeface="Times New Roman"/>
              </a:defRPr>
            </a:pPr>
            <a:r>
              <a:t>Chiranjit Jain, Dr. Saumitra Kumar Mandal, Sanjukta Dey, “Design and Analysis of and Analysis of Control Circuit for TCSC FACTS Controller”, International Journal of Engineering Research &amp; Technology, Vol. 2, Issue 5, pp. 1353-1359, May. 2013.</a:t>
            </a:r>
            <a:endParaRPr sz="2900"/>
          </a:p>
          <a:p>
            <a:pPr algn="just">
              <a:lnSpc>
                <a:spcPct val="90000"/>
              </a:lnSpc>
              <a:spcBef>
                <a:spcPts val="300"/>
              </a:spcBef>
              <a:buFontTx/>
              <a:buAutoNum type="arabicPeriod" startAt="21"/>
              <a:defRPr sz="1400">
                <a:latin typeface="Times New Roman"/>
                <a:ea typeface="Times New Roman"/>
                <a:cs typeface="Times New Roman"/>
                <a:sym typeface="Times New Roman"/>
              </a:defRPr>
            </a:pPr>
            <a:r>
              <a:t>Energy Statics Report, Central Statics office, “Ministry of Statics and Programme Implementation”, Govt. of India, 20th Issue, pp. 1-82, New Delhi, 2013.</a:t>
            </a:r>
            <a:endParaRPr sz="2900"/>
          </a:p>
          <a:p>
            <a:pPr algn="just">
              <a:lnSpc>
                <a:spcPct val="90000"/>
              </a:lnSpc>
              <a:spcBef>
                <a:spcPts val="300"/>
              </a:spcBef>
              <a:buFontTx/>
              <a:buAutoNum type="arabicPeriod" startAt="21"/>
              <a:defRPr sz="1400">
                <a:latin typeface="Times New Roman"/>
                <a:ea typeface="Times New Roman"/>
                <a:cs typeface="Times New Roman"/>
                <a:sym typeface="Times New Roman"/>
              </a:defRPr>
            </a:pPr>
            <a:r>
              <a:t>Ganesh Barve, “Application Study of FACTS Devices in Indian Power System”, International Journal of Computing and Technology, Vol. 1 (1), pp. 57-59, Feb. 2014.</a:t>
            </a:r>
            <a:endParaRPr sz="2900"/>
          </a:p>
          <a:p>
            <a:pPr algn="just">
              <a:lnSpc>
                <a:spcPct val="90000"/>
              </a:lnSpc>
              <a:spcBef>
                <a:spcPts val="300"/>
              </a:spcBef>
              <a:buFontTx/>
              <a:buAutoNum type="arabicPeriod" startAt="21"/>
              <a:defRPr sz="1400">
                <a:latin typeface="Times New Roman"/>
                <a:ea typeface="Times New Roman"/>
                <a:cs typeface="Times New Roman"/>
                <a:sym typeface="Times New Roman"/>
              </a:defRPr>
            </a:pPr>
            <a:r>
              <a:t>P. P. Tambe, K. D. Joshi, “Distributed Static Series Compensator (DSSC) Application to Power System - A Review”, International Journal of Power System Operation and Energy Management, Vol. 2, Issue. 1, pp. 5-8, 2014. </a:t>
            </a:r>
            <a:endParaRPr sz="2900"/>
          </a:p>
          <a:p>
            <a:pPr algn="just">
              <a:lnSpc>
                <a:spcPct val="90000"/>
              </a:lnSpc>
              <a:spcBef>
                <a:spcPts val="300"/>
              </a:spcBef>
              <a:buFontTx/>
              <a:buAutoNum type="arabicPeriod" startAt="21"/>
              <a:defRPr sz="1400">
                <a:latin typeface="Times New Roman"/>
                <a:ea typeface="Times New Roman"/>
                <a:cs typeface="Times New Roman"/>
                <a:sym typeface="Times New Roman"/>
              </a:defRPr>
            </a:pPr>
            <a:r>
              <a:t>Alekhya Vaddiraj, Madhav Manjrekar, “Modelling and Analysis of an EPFC (enhanced Power Flow Controller) with Conduction Angle Control”, IEEE Conference, pp. 1-5, Hyderabad, India, 2014-a.</a:t>
            </a:r>
            <a:endParaRPr sz="2900"/>
          </a:p>
          <a:p>
            <a:pPr algn="just">
              <a:lnSpc>
                <a:spcPct val="90000"/>
              </a:lnSpc>
              <a:spcBef>
                <a:spcPts val="300"/>
              </a:spcBef>
              <a:buFontTx/>
              <a:buAutoNum type="arabicPeriod" startAt="21"/>
              <a:defRPr sz="1400">
                <a:latin typeface="Times New Roman"/>
                <a:ea typeface="Times New Roman"/>
                <a:cs typeface="Times New Roman"/>
                <a:sym typeface="Times New Roman"/>
              </a:defRPr>
            </a:pPr>
            <a:r>
              <a:t>Dheeraj kumar Dhaked, Mahendra Lalwani, “A Comprehensive Review on a D-Facts Controller: Enhanced Power Flow Controller (EPFC)” </a:t>
            </a:r>
            <a:r>
              <a:rPr i="1"/>
              <a:t>International Journal of Advances in Engineering and Technology (IJAET), </a:t>
            </a:r>
            <a:r>
              <a:t>Vol. 10, Issue 1, pp. 84-92, Feb. 2017.</a:t>
            </a:r>
            <a:endParaRPr sz="2900"/>
          </a:p>
          <a:p>
            <a:pPr algn="just">
              <a:lnSpc>
                <a:spcPct val="90000"/>
              </a:lnSpc>
              <a:spcBef>
                <a:spcPts val="300"/>
              </a:spcBef>
              <a:buFontTx/>
              <a:buAutoNum type="arabicPeriod" startAt="21"/>
              <a:defRPr sz="1400">
                <a:latin typeface="Times New Roman"/>
                <a:ea typeface="Times New Roman"/>
                <a:cs typeface="Times New Roman"/>
                <a:sym typeface="Times New Roman"/>
              </a:defRPr>
            </a:pPr>
            <a:r>
              <a:t>Dheeraj kumar Dhaked, Mahendra Lalwani, “A Comprehensive Review on a D-Facts Controller: Enhanced Power Flow Controller (EPFC)” </a:t>
            </a:r>
            <a:r>
              <a:rPr i="1"/>
              <a:t>International Journal of Advances in Engineering and Technology (IJAET), </a:t>
            </a:r>
            <a:r>
              <a:t>Vol. 10, Issue 1, pp. 84-92, Feb. 2017.</a:t>
            </a:r>
            <a:endParaRPr sz="2900"/>
          </a:p>
          <a:p>
            <a:pPr algn="just">
              <a:lnSpc>
                <a:spcPct val="90000"/>
              </a:lnSpc>
              <a:spcBef>
                <a:spcPts val="300"/>
              </a:spcBef>
              <a:buFontTx/>
              <a:buAutoNum type="arabicPeriod" startAt="21"/>
              <a:defRPr sz="1400">
                <a:latin typeface="Times New Roman"/>
                <a:ea typeface="Times New Roman"/>
                <a:cs typeface="Times New Roman"/>
                <a:sym typeface="Times New Roman"/>
              </a:defRPr>
            </a:pPr>
            <a:r>
              <a:t>Vivek Kumar, Ashish Jaiswal, “Comparative study of Enhanced Power Flow Controller and TCSC” </a:t>
            </a:r>
            <a:r>
              <a:rPr i="1"/>
              <a:t>International Journal of Applied Engineering Research (IJAER)</a:t>
            </a:r>
            <a:r>
              <a:t>, Vol. 13, No. 14 (2018), pp. 11625-11631.</a:t>
            </a:r>
          </a:p>
        </p:txBody>
      </p:sp>
      <p:sp>
        <p:nvSpPr>
          <p:cNvPr id="488" name="Slide Number Placeholder 1"/>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0" name="Slide Number Placeholder 3"/>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91" name="Picture 2" descr="Picture 2"/>
          <p:cNvPicPr>
            <a:picLocks noChangeAspect="1"/>
          </p:cNvPicPr>
          <p:nvPr/>
        </p:nvPicPr>
        <p:blipFill>
          <a:blip r:embed="rId2">
            <a:extLst/>
          </a:blip>
          <a:stretch>
            <a:fillRect/>
          </a:stretch>
        </p:blipFill>
        <p:spPr>
          <a:xfrm>
            <a:off x="1" y="152398"/>
            <a:ext cx="9121507" cy="6744635"/>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Title 1"/>
          <p:cNvSpPr txBox="1"/>
          <p:nvPr>
            <p:ph type="title"/>
          </p:nvPr>
        </p:nvSpPr>
        <p:spPr>
          <a:xfrm>
            <a:off x="419100" y="152400"/>
            <a:ext cx="8229600" cy="1143000"/>
          </a:xfrm>
          <a:prstGeom prst="rect">
            <a:avLst/>
          </a:prstGeom>
        </p:spPr>
        <p:txBody>
          <a:bodyPr/>
          <a:lstStyle>
            <a:lvl1pPr>
              <a:defRPr b="1" sz="4000">
                <a:solidFill>
                  <a:srgbClr val="FF0000"/>
                </a:solidFill>
                <a:latin typeface="Times New Roman"/>
                <a:ea typeface="Times New Roman"/>
                <a:cs typeface="Times New Roman"/>
                <a:sym typeface="Times New Roman"/>
              </a:defRPr>
            </a:lvl1pPr>
          </a:lstStyle>
          <a:p>
            <a:pPr/>
            <a:r>
              <a:t>POWER TRANSFER</a:t>
            </a:r>
          </a:p>
        </p:txBody>
      </p:sp>
      <p:sp>
        <p:nvSpPr>
          <p:cNvPr id="144" name="Content Placeholder 2"/>
          <p:cNvSpPr txBox="1"/>
          <p:nvPr>
            <p:ph type="body" idx="1"/>
          </p:nvPr>
        </p:nvSpPr>
        <p:spPr>
          <a:xfrm>
            <a:off x="457200" y="1600200"/>
            <a:ext cx="8229600" cy="5257800"/>
          </a:xfrm>
          <a:prstGeom prst="rect">
            <a:avLst/>
          </a:prstGeom>
          <a:solidFill>
            <a:srgbClr val="FFFFFF"/>
          </a:solidFill>
        </p:spPr>
        <p:txBody>
          <a:bodyPr/>
          <a:lstStyle/>
          <a:p>
            <a:pPr marL="0" indent="0" algn="ctr">
              <a:buSzTx/>
              <a:buNone/>
              <a:defRPr i="1" sz="2800">
                <a:latin typeface="Times New Roman"/>
                <a:ea typeface="Times New Roman"/>
                <a:cs typeface="Times New Roman"/>
                <a:sym typeface="Times New Roman"/>
              </a:defRPr>
            </a:pPr>
          </a:p>
          <a:p>
            <a:pPr marL="0" indent="0">
              <a:buSzTx/>
              <a:buNone/>
              <a:defRPr sz="2800">
                <a:latin typeface="Times New Roman"/>
                <a:ea typeface="Times New Roman"/>
                <a:cs typeface="Times New Roman"/>
                <a:sym typeface="Times New Roman"/>
              </a:defRPr>
            </a:pPr>
          </a:p>
          <a:p>
            <a:pPr marL="0" indent="0">
              <a:spcBef>
                <a:spcPts val="600"/>
              </a:spcBef>
              <a:buSzTx/>
              <a:buNone/>
              <a:defRPr sz="2800">
                <a:latin typeface="Times New Roman"/>
                <a:ea typeface="Times New Roman"/>
                <a:cs typeface="Times New Roman"/>
                <a:sym typeface="Times New Roman"/>
              </a:defRPr>
            </a:pPr>
            <a:r>
              <a:t>                          U</a:t>
            </a:r>
            <a:r>
              <a:rPr sz="1600"/>
              <a:t>1</a:t>
            </a:r>
            <a:r>
              <a:t>,   </a:t>
            </a:r>
            <a:r>
              <a:rPr sz="1600"/>
              <a:t>1</a:t>
            </a:r>
            <a:r>
              <a:t>	    </a:t>
            </a:r>
            <a:r>
              <a:rPr>
                <a:solidFill>
                  <a:srgbClr val="C00000"/>
                </a:solidFill>
              </a:rPr>
              <a:t>P</a:t>
            </a:r>
            <a:r>
              <a:t>	    U</a:t>
            </a:r>
            <a:r>
              <a:rPr sz="1600"/>
              <a:t>2</a:t>
            </a:r>
            <a:r>
              <a:t>,   </a:t>
            </a:r>
            <a:r>
              <a:rPr sz="1600"/>
              <a:t>2</a:t>
            </a:r>
            <a:endParaRPr sz="1600"/>
          </a:p>
          <a:p>
            <a:pPr marL="0" indent="0">
              <a:spcBef>
                <a:spcPts val="600"/>
              </a:spcBef>
              <a:buSzTx/>
              <a:buNone/>
              <a:defRPr i="1" sz="2800">
                <a:latin typeface="Times New Roman"/>
                <a:ea typeface="Times New Roman"/>
                <a:cs typeface="Times New Roman"/>
                <a:sym typeface="Times New Roman"/>
              </a:defRPr>
            </a:pPr>
            <a:r>
              <a:t>	G						G</a:t>
            </a:r>
          </a:p>
          <a:p>
            <a:pPr marL="0" indent="0">
              <a:spcBef>
                <a:spcPts val="600"/>
              </a:spcBef>
              <a:buSzTx/>
              <a:buNone/>
              <a:defRPr i="1" sz="2800">
                <a:solidFill>
                  <a:srgbClr val="1F497D"/>
                </a:solidFill>
                <a:latin typeface="Times New Roman"/>
                <a:ea typeface="Times New Roman"/>
                <a:cs typeface="Times New Roman"/>
                <a:sym typeface="Times New Roman"/>
              </a:defRPr>
            </a:pPr>
            <a:r>
              <a:t>				   X</a:t>
            </a:r>
          </a:p>
        </p:txBody>
      </p:sp>
      <p:sp>
        <p:nvSpPr>
          <p:cNvPr id="145" name="Oval 3"/>
          <p:cNvSpPr/>
          <p:nvPr/>
        </p:nvSpPr>
        <p:spPr>
          <a:xfrm>
            <a:off x="685800" y="2438400"/>
            <a:ext cx="2209800" cy="2133600"/>
          </a:xfrm>
          <a:prstGeom prst="ellipse">
            <a:avLst/>
          </a:prstGeom>
          <a:ln w="25400">
            <a:solidFill>
              <a:schemeClr val="accent1"/>
            </a:solidFill>
          </a:ln>
        </p:spPr>
        <p:txBody>
          <a:bodyPr lIns="45719" rIns="45719" anchor="ctr"/>
          <a:lstStyle/>
          <a:p>
            <a:pPr algn="ctr">
              <a:defRPr>
                <a:solidFill>
                  <a:srgbClr val="FFFFFF"/>
                </a:solidFill>
              </a:defRPr>
            </a:pPr>
          </a:p>
        </p:txBody>
      </p:sp>
      <p:sp>
        <p:nvSpPr>
          <p:cNvPr id="146" name="Oval 4"/>
          <p:cNvSpPr/>
          <p:nvPr/>
        </p:nvSpPr>
        <p:spPr>
          <a:xfrm>
            <a:off x="6172200" y="2438400"/>
            <a:ext cx="2209800" cy="2133600"/>
          </a:xfrm>
          <a:prstGeom prst="ellipse">
            <a:avLst/>
          </a:prstGeom>
          <a:ln w="25400">
            <a:solidFill>
              <a:schemeClr val="accent1"/>
            </a:solidFill>
          </a:ln>
        </p:spPr>
        <p:txBody>
          <a:bodyPr lIns="45719" rIns="45719" anchor="ctr"/>
          <a:lstStyle/>
          <a:p>
            <a:pPr algn="ctr">
              <a:defRPr>
                <a:solidFill>
                  <a:srgbClr val="FFFFFF"/>
                </a:solidFill>
              </a:defRPr>
            </a:pPr>
          </a:p>
        </p:txBody>
      </p:sp>
      <p:sp>
        <p:nvSpPr>
          <p:cNvPr id="147" name="Straight Connector 6"/>
          <p:cNvSpPr/>
          <p:nvPr/>
        </p:nvSpPr>
        <p:spPr>
          <a:xfrm>
            <a:off x="2895600" y="3505200"/>
            <a:ext cx="3276601" cy="0"/>
          </a:xfrm>
          <a:prstGeom prst="line">
            <a:avLst/>
          </a:prstGeom>
          <a:ln>
            <a:solidFill>
              <a:srgbClr val="4A7EBB"/>
            </a:solidFill>
          </a:ln>
        </p:spPr>
        <p:txBody>
          <a:bodyPr lIns="45719" rIns="45719"/>
          <a:lstStyle/>
          <a:p>
            <a:pPr/>
          </a:p>
        </p:txBody>
      </p:sp>
      <p:sp>
        <p:nvSpPr>
          <p:cNvPr id="148" name="Rectangle 7"/>
          <p:cNvSpPr/>
          <p:nvPr/>
        </p:nvSpPr>
        <p:spPr>
          <a:xfrm>
            <a:off x="3886200" y="3352800"/>
            <a:ext cx="1447800" cy="304800"/>
          </a:xfrm>
          <a:prstGeom prst="rect">
            <a:avLst/>
          </a:prstGeom>
          <a:solidFill>
            <a:schemeClr val="accent1"/>
          </a:solidFill>
          <a:ln w="25400">
            <a:solidFill>
              <a:srgbClr val="3A5E8A"/>
            </a:solidFill>
          </a:ln>
        </p:spPr>
        <p:txBody>
          <a:bodyPr lIns="45719" rIns="45719" anchor="ctr"/>
          <a:lstStyle/>
          <a:p>
            <a:pPr algn="ctr">
              <a:defRPr>
                <a:solidFill>
                  <a:srgbClr val="FFFFFF"/>
                </a:solidFill>
              </a:defRPr>
            </a:pPr>
          </a:p>
        </p:txBody>
      </p:sp>
      <p:sp>
        <p:nvSpPr>
          <p:cNvPr id="149" name="Right Arrow 8"/>
          <p:cNvSpPr/>
          <p:nvPr/>
        </p:nvSpPr>
        <p:spPr>
          <a:xfrm>
            <a:off x="3886200" y="3048000"/>
            <a:ext cx="1447800" cy="228600"/>
          </a:xfrm>
          <a:prstGeom prst="rightArrow">
            <a:avLst>
              <a:gd name="adj1" fmla="val 50000"/>
              <a:gd name="adj2" fmla="val 50000"/>
            </a:avLst>
          </a:prstGeom>
          <a:solidFill>
            <a:srgbClr val="C00000"/>
          </a:solidFill>
          <a:ln w="25400">
            <a:solidFill>
              <a:srgbClr val="3A5E8A"/>
            </a:solidFill>
          </a:ln>
        </p:spPr>
        <p:txBody>
          <a:bodyPr lIns="45719" rIns="45719" anchor="ctr"/>
          <a:lstStyle/>
          <a:p>
            <a:pPr algn="ctr">
              <a:defRPr>
                <a:solidFill>
                  <a:srgbClr val="FFFFFF"/>
                </a:solidFill>
              </a:defRPr>
            </a:pPr>
          </a:p>
        </p:txBody>
      </p:sp>
      <p:sp>
        <p:nvSpPr>
          <p:cNvPr id="150" name="Straight Connector 10"/>
          <p:cNvSpPr/>
          <p:nvPr/>
        </p:nvSpPr>
        <p:spPr>
          <a:xfrm>
            <a:off x="3048000" y="3162300"/>
            <a:ext cx="0" cy="723901"/>
          </a:xfrm>
          <a:prstGeom prst="line">
            <a:avLst/>
          </a:prstGeom>
          <a:ln w="38100">
            <a:solidFill>
              <a:srgbClr val="000000"/>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151" name="Straight Connector 11"/>
          <p:cNvSpPr/>
          <p:nvPr/>
        </p:nvSpPr>
        <p:spPr>
          <a:xfrm>
            <a:off x="6019800" y="3143249"/>
            <a:ext cx="0" cy="756001"/>
          </a:xfrm>
          <a:prstGeom prst="line">
            <a:avLst/>
          </a:prstGeom>
          <a:ln w="38100">
            <a:solidFill>
              <a:srgbClr val="000000"/>
            </a:solidFill>
          </a:ln>
          <a:effectLst>
            <a:outerShdw sx="100000" sy="100000" kx="0" ky="0" algn="b" rotWithShape="0" blurRad="38100" dist="23000" dir="5400000">
              <a:srgbClr val="000000">
                <a:alpha val="35000"/>
              </a:srgbClr>
            </a:outerShdw>
          </a:effectLst>
        </p:spPr>
        <p:txBody>
          <a:bodyPr lIns="45719" rIns="45719"/>
          <a:lstStyle/>
          <a:p>
            <a:pPr/>
          </a:p>
        </p:txBody>
      </p:sp>
      <p:pic>
        <p:nvPicPr>
          <p:cNvPr id="152" name="Object 12" descr="Object 12"/>
          <p:cNvPicPr>
            <a:picLocks noChangeAspect="1"/>
          </p:cNvPicPr>
          <p:nvPr/>
        </p:nvPicPr>
        <p:blipFill>
          <a:blip r:embed="rId2">
            <a:extLst/>
          </a:blip>
          <a:stretch>
            <a:fillRect/>
          </a:stretch>
        </p:blipFill>
        <p:spPr>
          <a:xfrm>
            <a:off x="3276600" y="2639290"/>
            <a:ext cx="381000" cy="484911"/>
          </a:xfrm>
          <a:prstGeom prst="rect">
            <a:avLst/>
          </a:prstGeom>
          <a:ln w="12700">
            <a:miter lim="400000"/>
          </a:ln>
        </p:spPr>
      </p:pic>
      <p:pic>
        <p:nvPicPr>
          <p:cNvPr id="153" name="Object 13" descr="Object 13"/>
          <p:cNvPicPr>
            <a:picLocks noChangeAspect="1"/>
          </p:cNvPicPr>
          <p:nvPr/>
        </p:nvPicPr>
        <p:blipFill>
          <a:blip r:embed="rId3">
            <a:extLst/>
          </a:blip>
          <a:stretch>
            <a:fillRect/>
          </a:stretch>
        </p:blipFill>
        <p:spPr>
          <a:xfrm>
            <a:off x="5867400" y="2640013"/>
            <a:ext cx="381000" cy="484188"/>
          </a:xfrm>
          <a:prstGeom prst="rect">
            <a:avLst/>
          </a:prstGeom>
          <a:ln w="12700">
            <a:miter lim="400000"/>
          </a:ln>
        </p:spPr>
      </p:pic>
      <p:sp>
        <p:nvSpPr>
          <p:cNvPr id="154" name="Freeform 16"/>
          <p:cNvSpPr/>
          <p:nvPr/>
        </p:nvSpPr>
        <p:spPr>
          <a:xfrm>
            <a:off x="1828799" y="3293281"/>
            <a:ext cx="307858" cy="265371"/>
          </a:xfrm>
          <a:custGeom>
            <a:avLst/>
            <a:gdLst/>
            <a:ahLst/>
            <a:cxnLst>
              <a:cxn ang="0">
                <a:pos x="wd2" y="hd2"/>
              </a:cxn>
              <a:cxn ang="5400000">
                <a:pos x="wd2" y="hd2"/>
              </a:cxn>
              <a:cxn ang="10800000">
                <a:pos x="wd2" y="hd2"/>
              </a:cxn>
              <a:cxn ang="16200000">
                <a:pos x="wd2" y="hd2"/>
              </a:cxn>
            </a:cxnLst>
            <a:rect l="0" t="0" r="r" b="b"/>
            <a:pathLst>
              <a:path w="21235" h="19612" fill="norm" stroke="1" extrusionOk="0">
                <a:moveTo>
                  <a:pt x="0" y="13964"/>
                </a:moveTo>
                <a:cubicBezTo>
                  <a:pt x="1728" y="6559"/>
                  <a:pt x="3456" y="-847"/>
                  <a:pt x="6048" y="79"/>
                </a:cubicBezTo>
                <a:cubicBezTo>
                  <a:pt x="8640" y="1004"/>
                  <a:pt x="13104" y="18284"/>
                  <a:pt x="15552" y="19519"/>
                </a:cubicBezTo>
                <a:cubicBezTo>
                  <a:pt x="18000" y="20753"/>
                  <a:pt x="19872" y="9336"/>
                  <a:pt x="20736" y="7484"/>
                </a:cubicBezTo>
                <a:cubicBezTo>
                  <a:pt x="21600" y="5633"/>
                  <a:pt x="21168" y="7022"/>
                  <a:pt x="20736" y="8410"/>
                </a:cubicBezTo>
              </a:path>
            </a:pathLst>
          </a:custGeom>
          <a:ln>
            <a:solidFill>
              <a:srgbClr val="000000"/>
            </a:solidFill>
          </a:ln>
        </p:spPr>
        <p:txBody>
          <a:bodyPr lIns="45719" rIns="45719" anchor="ctr"/>
          <a:lstStyle/>
          <a:p>
            <a:pPr algn="ctr">
              <a:defRPr>
                <a:solidFill>
                  <a:srgbClr val="0D0D0D"/>
                </a:solidFill>
                <a:latin typeface="Times New Roman"/>
                <a:ea typeface="Times New Roman"/>
                <a:cs typeface="Times New Roman"/>
                <a:sym typeface="Times New Roman"/>
              </a:defRPr>
            </a:pPr>
          </a:p>
        </p:txBody>
      </p:sp>
      <p:sp>
        <p:nvSpPr>
          <p:cNvPr id="155" name="Freeform 17"/>
          <p:cNvSpPr/>
          <p:nvPr/>
        </p:nvSpPr>
        <p:spPr>
          <a:xfrm>
            <a:off x="7277099" y="3239829"/>
            <a:ext cx="307858" cy="265372"/>
          </a:xfrm>
          <a:custGeom>
            <a:avLst/>
            <a:gdLst/>
            <a:ahLst/>
            <a:cxnLst>
              <a:cxn ang="0">
                <a:pos x="wd2" y="hd2"/>
              </a:cxn>
              <a:cxn ang="5400000">
                <a:pos x="wd2" y="hd2"/>
              </a:cxn>
              <a:cxn ang="10800000">
                <a:pos x="wd2" y="hd2"/>
              </a:cxn>
              <a:cxn ang="16200000">
                <a:pos x="wd2" y="hd2"/>
              </a:cxn>
            </a:cxnLst>
            <a:rect l="0" t="0" r="r" b="b"/>
            <a:pathLst>
              <a:path w="21235" h="19612" fill="norm" stroke="1" extrusionOk="0">
                <a:moveTo>
                  <a:pt x="0" y="13964"/>
                </a:moveTo>
                <a:cubicBezTo>
                  <a:pt x="1728" y="6559"/>
                  <a:pt x="3456" y="-847"/>
                  <a:pt x="6048" y="79"/>
                </a:cubicBezTo>
                <a:cubicBezTo>
                  <a:pt x="8640" y="1004"/>
                  <a:pt x="13104" y="18284"/>
                  <a:pt x="15552" y="19519"/>
                </a:cubicBezTo>
                <a:cubicBezTo>
                  <a:pt x="18000" y="20753"/>
                  <a:pt x="19872" y="9336"/>
                  <a:pt x="20736" y="7484"/>
                </a:cubicBezTo>
                <a:cubicBezTo>
                  <a:pt x="21600" y="5633"/>
                  <a:pt x="21168" y="7022"/>
                  <a:pt x="20736" y="8410"/>
                </a:cubicBezTo>
              </a:path>
            </a:pathLst>
          </a:custGeom>
          <a:ln>
            <a:solidFill>
              <a:srgbClr val="000000"/>
            </a:solidFill>
          </a:ln>
        </p:spPr>
        <p:txBody>
          <a:bodyPr lIns="45719" rIns="45719" anchor="ctr"/>
          <a:lstStyle/>
          <a:p>
            <a:pPr algn="ctr">
              <a:defRPr>
                <a:solidFill>
                  <a:srgbClr val="0D0D0D"/>
                </a:solidFill>
                <a:latin typeface="Times New Roman"/>
                <a:ea typeface="Times New Roman"/>
                <a:cs typeface="Times New Roman"/>
                <a:sym typeface="Times New Roman"/>
              </a:defRPr>
            </a:pPr>
          </a:p>
        </p:txBody>
      </p:sp>
      <p:pic>
        <p:nvPicPr>
          <p:cNvPr id="156" name="Picture 6" descr="Picture 6"/>
          <p:cNvPicPr>
            <a:picLocks noChangeAspect="1"/>
          </p:cNvPicPr>
          <p:nvPr/>
        </p:nvPicPr>
        <p:blipFill>
          <a:blip r:embed="rId4">
            <a:extLst/>
          </a:blip>
          <a:stretch>
            <a:fillRect/>
          </a:stretch>
        </p:blipFill>
        <p:spPr>
          <a:xfrm>
            <a:off x="2462048" y="4572000"/>
            <a:ext cx="4418488" cy="2286000"/>
          </a:xfrm>
          <a:prstGeom prst="rect">
            <a:avLst/>
          </a:prstGeom>
          <a:ln w="12700">
            <a:miter lim="400000"/>
          </a:ln>
        </p:spPr>
      </p:pic>
      <p:sp>
        <p:nvSpPr>
          <p:cNvPr id="157" name="Slide Number Placeholder 5"/>
          <p:cNvSpPr txBox="1"/>
          <p:nvPr>
            <p:ph type="sldNum" sz="quarter" idx="2"/>
          </p:nvPr>
        </p:nvSpPr>
        <p:spPr>
          <a:xfrm>
            <a:off x="8502739" y="6404292"/>
            <a:ext cx="184061"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Title 1"/>
          <p:cNvSpPr txBox="1"/>
          <p:nvPr>
            <p:ph type="title"/>
          </p:nvPr>
        </p:nvSpPr>
        <p:spPr>
          <a:xfrm>
            <a:off x="0" y="0"/>
            <a:ext cx="9144000" cy="1417638"/>
          </a:xfrm>
          <a:prstGeom prst="rect">
            <a:avLst/>
          </a:prstGeom>
        </p:spPr>
        <p:txBody>
          <a:bodyPr/>
          <a:lstStyle>
            <a:lvl1pPr>
              <a:defRPr b="1" sz="3200">
                <a:solidFill>
                  <a:srgbClr val="FF0000"/>
                </a:solidFill>
                <a:latin typeface="Times New Roman"/>
                <a:ea typeface="Times New Roman"/>
                <a:cs typeface="Times New Roman"/>
                <a:sym typeface="Times New Roman"/>
              </a:defRPr>
            </a:lvl1pPr>
          </a:lstStyle>
          <a:p>
            <a:pPr/>
            <a:r>
              <a:t>CONTROLLABLE PARAMETERS FOR FACTS DEVICES</a:t>
            </a:r>
          </a:p>
        </p:txBody>
      </p:sp>
      <p:sp>
        <p:nvSpPr>
          <p:cNvPr id="160" name="Content Placeholder 2"/>
          <p:cNvSpPr txBox="1"/>
          <p:nvPr>
            <p:ph type="body" idx="1"/>
          </p:nvPr>
        </p:nvSpPr>
        <p:spPr>
          <a:xfrm>
            <a:off x="0" y="1524000"/>
            <a:ext cx="9144000" cy="5334000"/>
          </a:xfrm>
          <a:prstGeom prst="rect">
            <a:avLst/>
          </a:prstGeom>
        </p:spPr>
        <p:txBody>
          <a:bodyPr/>
          <a:lstStyle/>
          <a:p>
            <a:pPr algn="just">
              <a:defRPr>
                <a:latin typeface="Times New Roman"/>
                <a:ea typeface="Times New Roman"/>
                <a:cs typeface="Times New Roman"/>
                <a:sym typeface="Times New Roman"/>
              </a:defRPr>
            </a:pPr>
            <a:r>
              <a:t>Control of the line reactance X can provide a powerful means of current control.</a:t>
            </a:r>
          </a:p>
          <a:p>
            <a:pPr algn="just">
              <a:defRPr>
                <a:latin typeface="Times New Roman"/>
                <a:ea typeface="Times New Roman"/>
                <a:cs typeface="Times New Roman"/>
                <a:sym typeface="Times New Roman"/>
              </a:defRPr>
            </a:pPr>
            <a:r>
              <a:t>When the angle is not large, which is often the case, control of X or the angle substantially provides the control of active power.</a:t>
            </a:r>
          </a:p>
          <a:p>
            <a:pPr algn="just">
              <a:defRPr>
                <a:latin typeface="Times New Roman"/>
                <a:ea typeface="Times New Roman"/>
                <a:cs typeface="Times New Roman"/>
                <a:sym typeface="Times New Roman"/>
              </a:defRPr>
            </a:pPr>
            <a:r>
              <a:t>Control of angle, which in turn controls the driving voltage.</a:t>
            </a:r>
          </a:p>
          <a:p>
            <a:pPr algn="just">
              <a:defRPr>
                <a:latin typeface="Times New Roman"/>
                <a:ea typeface="Times New Roman"/>
                <a:cs typeface="Times New Roman"/>
                <a:sym typeface="Times New Roman"/>
              </a:defRPr>
            </a:pPr>
            <a:r>
              <a:t>Injecting a voltage in series with the line, and perpendicular to the current flow, can increase or decrease the magnitude of current flow.     </a:t>
            </a:r>
            <a:r>
              <a:rPr>
                <a:solidFill>
                  <a:srgbClr val="FF0000"/>
                </a:solidFill>
              </a:rPr>
              <a:t>Contd….</a:t>
            </a:r>
          </a:p>
        </p:txBody>
      </p:sp>
      <p:sp>
        <p:nvSpPr>
          <p:cNvPr id="161" name="Slide Number Placeholder 3"/>
          <p:cNvSpPr txBox="1"/>
          <p:nvPr>
            <p:ph type="sldNum" sz="quarter" idx="2"/>
          </p:nvPr>
        </p:nvSpPr>
        <p:spPr>
          <a:xfrm>
            <a:off x="8502739" y="6404292"/>
            <a:ext cx="184061"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